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7" r:id="rId5"/>
    <p:sldId id="269" r:id="rId6"/>
    <p:sldId id="270" r:id="rId7"/>
    <p:sldId id="256" r:id="rId8"/>
    <p:sldId id="258" r:id="rId9"/>
    <p:sldId id="271" r:id="rId10"/>
    <p:sldId id="264" r:id="rId11"/>
    <p:sldId id="259" r:id="rId12"/>
    <p:sldId id="260" r:id="rId13"/>
    <p:sldId id="261" r:id="rId14"/>
    <p:sldId id="262" r:id="rId15"/>
    <p:sldId id="265" r:id="rId16"/>
    <p:sldId id="266" r:id="rId17"/>
    <p:sldId id="263" r:id="rId18"/>
    <p:sldId id="272" r:id="rId19"/>
    <p:sldId id="267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A045594-999A-4EC4-9AC3-9A3AA1FE8E3E}" v="2" dt="2025-02-11T20:18:54.38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94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ristin Mullady" userId="9ee3eb7d-2b27-48a9-886d-d3a15ae2f35a" providerId="ADAL" clId="{DEA407AE-2DD5-46F5-829F-D34B703D0C42}"/>
    <pc:docChg chg="undo custSel mod addSld modSld sldOrd">
      <pc:chgData name="Kristin Mullady" userId="9ee3eb7d-2b27-48a9-886d-d3a15ae2f35a" providerId="ADAL" clId="{DEA407AE-2DD5-46F5-829F-D34B703D0C42}" dt="2020-03-23T19:23:54.435" v="1188" actId="255"/>
      <pc:docMkLst>
        <pc:docMk/>
      </pc:docMkLst>
      <pc:sldChg chg="modSp">
        <pc:chgData name="Kristin Mullady" userId="9ee3eb7d-2b27-48a9-886d-d3a15ae2f35a" providerId="ADAL" clId="{DEA407AE-2DD5-46F5-829F-D34B703D0C42}" dt="2020-03-09T22:19:00.471" v="147" actId="14100"/>
        <pc:sldMkLst>
          <pc:docMk/>
          <pc:sldMk cId="1771363480" sldId="265"/>
        </pc:sldMkLst>
      </pc:sldChg>
      <pc:sldChg chg="addSp delSp modSp add mod setBg">
        <pc:chgData name="Kristin Mullady" userId="9ee3eb7d-2b27-48a9-886d-d3a15ae2f35a" providerId="ADAL" clId="{DEA407AE-2DD5-46F5-829F-D34B703D0C42}" dt="2020-03-09T21:55:46.721" v="5" actId="26606"/>
        <pc:sldMkLst>
          <pc:docMk/>
          <pc:sldMk cId="3939935362" sldId="267"/>
        </pc:sldMkLst>
      </pc:sldChg>
      <pc:sldChg chg="addSp delSp modSp add mod setBg">
        <pc:chgData name="Kristin Mullady" userId="9ee3eb7d-2b27-48a9-886d-d3a15ae2f35a" providerId="ADAL" clId="{DEA407AE-2DD5-46F5-829F-D34B703D0C42}" dt="2020-03-10T02:16:08.281" v="339" actId="1076"/>
        <pc:sldMkLst>
          <pc:docMk/>
          <pc:sldMk cId="1798401510" sldId="268"/>
        </pc:sldMkLst>
      </pc:sldChg>
      <pc:sldChg chg="addSp modSp add mod ord setBg">
        <pc:chgData name="Kristin Mullady" userId="9ee3eb7d-2b27-48a9-886d-d3a15ae2f35a" providerId="ADAL" clId="{DEA407AE-2DD5-46F5-829F-D34B703D0C42}" dt="2020-03-20T17:09:31.830" v="674" actId="255"/>
        <pc:sldMkLst>
          <pc:docMk/>
          <pc:sldMk cId="422770493" sldId="269"/>
        </pc:sldMkLst>
      </pc:sldChg>
      <pc:sldChg chg="addSp delSp modSp add mod setBg">
        <pc:chgData name="Kristin Mullady" userId="9ee3eb7d-2b27-48a9-886d-d3a15ae2f35a" providerId="ADAL" clId="{DEA407AE-2DD5-46F5-829F-D34B703D0C42}" dt="2020-03-20T17:09:59.891" v="680" actId="20577"/>
        <pc:sldMkLst>
          <pc:docMk/>
          <pc:sldMk cId="4050015063" sldId="270"/>
        </pc:sldMkLst>
      </pc:sldChg>
      <pc:sldChg chg="addSp modSp add mod setBg">
        <pc:chgData name="Kristin Mullady" userId="9ee3eb7d-2b27-48a9-886d-d3a15ae2f35a" providerId="ADAL" clId="{DEA407AE-2DD5-46F5-829F-D34B703D0C42}" dt="2020-03-20T17:10:40.960" v="683" actId="1076"/>
        <pc:sldMkLst>
          <pc:docMk/>
          <pc:sldMk cId="3865042003" sldId="271"/>
        </pc:sldMkLst>
      </pc:sldChg>
      <pc:sldChg chg="addSp modSp add mod setBg">
        <pc:chgData name="Kristin Mullady" userId="9ee3eb7d-2b27-48a9-886d-d3a15ae2f35a" providerId="ADAL" clId="{DEA407AE-2DD5-46F5-829F-D34B703D0C42}" dt="2020-03-23T19:23:54.435" v="1188" actId="255"/>
        <pc:sldMkLst>
          <pc:docMk/>
          <pc:sldMk cId="3611441006" sldId="272"/>
        </pc:sldMkLst>
      </pc:sldChg>
    </pc:docChg>
  </pc:docChgLst>
  <pc:docChgLst>
    <pc:chgData name="Kristin Mullady" userId="9ee3eb7d-2b27-48a9-886d-d3a15ae2f35a" providerId="ADAL" clId="{3D2971A9-D6C0-49C2-AD06-B3E23019050D}"/>
    <pc:docChg chg="delSld">
      <pc:chgData name="Kristin Mullady" userId="9ee3eb7d-2b27-48a9-886d-d3a15ae2f35a" providerId="ADAL" clId="{3D2971A9-D6C0-49C2-AD06-B3E23019050D}" dt="2024-03-29T02:18:23.126" v="0" actId="2696"/>
      <pc:docMkLst>
        <pc:docMk/>
      </pc:docMkLst>
      <pc:sldChg chg="del">
        <pc:chgData name="Kristin Mullady" userId="9ee3eb7d-2b27-48a9-886d-d3a15ae2f35a" providerId="ADAL" clId="{3D2971A9-D6C0-49C2-AD06-B3E23019050D}" dt="2024-03-29T02:18:23.126" v="0" actId="2696"/>
        <pc:sldMkLst>
          <pc:docMk/>
          <pc:sldMk cId="1798401510" sldId="268"/>
        </pc:sldMkLst>
      </pc:sldChg>
    </pc:docChg>
  </pc:docChgLst>
  <pc:docChgLst>
    <pc:chgData name="Kristin Mullady" userId="9ee3eb7d-2b27-48a9-886d-d3a15ae2f35a" providerId="ADAL" clId="{3A045594-999A-4EC4-9AC3-9A3AA1FE8E3E}"/>
    <pc:docChg chg="custSel modSld">
      <pc:chgData name="Kristin Mullady" userId="9ee3eb7d-2b27-48a9-886d-d3a15ae2f35a" providerId="ADAL" clId="{3A045594-999A-4EC4-9AC3-9A3AA1FE8E3E}" dt="2025-02-11T20:19:45.992" v="306" actId="1076"/>
      <pc:docMkLst>
        <pc:docMk/>
      </pc:docMkLst>
      <pc:sldChg chg="modSp mod">
        <pc:chgData name="Kristin Mullady" userId="9ee3eb7d-2b27-48a9-886d-d3a15ae2f35a" providerId="ADAL" clId="{3A045594-999A-4EC4-9AC3-9A3AA1FE8E3E}" dt="2025-02-11T20:14:13.275" v="120" actId="255"/>
        <pc:sldMkLst>
          <pc:docMk/>
          <pc:sldMk cId="2803370737" sldId="262"/>
        </pc:sldMkLst>
        <pc:spChg chg="mod">
          <ac:chgData name="Kristin Mullady" userId="9ee3eb7d-2b27-48a9-886d-d3a15ae2f35a" providerId="ADAL" clId="{3A045594-999A-4EC4-9AC3-9A3AA1FE8E3E}" dt="2025-02-11T20:12:54.533" v="51" actId="20577"/>
          <ac:spMkLst>
            <pc:docMk/>
            <pc:sldMk cId="2803370737" sldId="262"/>
            <ac:spMk id="2" creationId="{8F0F09D5-56CA-477D-8210-5347E5ABB62D}"/>
          </ac:spMkLst>
        </pc:spChg>
        <pc:spChg chg="mod">
          <ac:chgData name="Kristin Mullady" userId="9ee3eb7d-2b27-48a9-886d-d3a15ae2f35a" providerId="ADAL" clId="{3A045594-999A-4EC4-9AC3-9A3AA1FE8E3E}" dt="2025-02-11T20:14:13.275" v="120" actId="255"/>
          <ac:spMkLst>
            <pc:docMk/>
            <pc:sldMk cId="2803370737" sldId="262"/>
            <ac:spMk id="3" creationId="{831095FB-5193-4CE3-8491-4AFE71F9E891}"/>
          </ac:spMkLst>
        </pc:spChg>
      </pc:sldChg>
      <pc:sldChg chg="modSp mod">
        <pc:chgData name="Kristin Mullady" userId="9ee3eb7d-2b27-48a9-886d-d3a15ae2f35a" providerId="ADAL" clId="{3A045594-999A-4EC4-9AC3-9A3AA1FE8E3E}" dt="2025-02-11T20:16:56.238" v="231" actId="20577"/>
        <pc:sldMkLst>
          <pc:docMk/>
          <pc:sldMk cId="1771363480" sldId="265"/>
        </pc:sldMkLst>
        <pc:spChg chg="mod">
          <ac:chgData name="Kristin Mullady" userId="9ee3eb7d-2b27-48a9-886d-d3a15ae2f35a" providerId="ADAL" clId="{3A045594-999A-4EC4-9AC3-9A3AA1FE8E3E}" dt="2025-02-11T20:16:56.238" v="231" actId="20577"/>
          <ac:spMkLst>
            <pc:docMk/>
            <pc:sldMk cId="1771363480" sldId="265"/>
            <ac:spMk id="3" creationId="{03A18FE4-0433-4B3E-A718-BCC8D553937E}"/>
          </ac:spMkLst>
        </pc:spChg>
      </pc:sldChg>
      <pc:sldChg chg="addSp modSp mod">
        <pc:chgData name="Kristin Mullady" userId="9ee3eb7d-2b27-48a9-886d-d3a15ae2f35a" providerId="ADAL" clId="{3A045594-999A-4EC4-9AC3-9A3AA1FE8E3E}" dt="2025-02-11T20:19:45.992" v="306" actId="1076"/>
        <pc:sldMkLst>
          <pc:docMk/>
          <pc:sldMk cId="3939935362" sldId="267"/>
        </pc:sldMkLst>
        <pc:spChg chg="add mod">
          <ac:chgData name="Kristin Mullady" userId="9ee3eb7d-2b27-48a9-886d-d3a15ae2f35a" providerId="ADAL" clId="{3A045594-999A-4EC4-9AC3-9A3AA1FE8E3E}" dt="2025-02-11T20:19:45.992" v="306" actId="1076"/>
          <ac:spMkLst>
            <pc:docMk/>
            <pc:sldMk cId="3939935362" sldId="267"/>
            <ac:spMk id="2" creationId="{F2201901-7880-78AC-3494-1731DE2292B6}"/>
          </ac:spMkLst>
        </pc:spChg>
      </pc:sldChg>
      <pc:sldChg chg="addSp delSp modSp mod">
        <pc:chgData name="Kristin Mullady" userId="9ee3eb7d-2b27-48a9-886d-d3a15ae2f35a" providerId="ADAL" clId="{3A045594-999A-4EC4-9AC3-9A3AA1FE8E3E}" dt="2025-02-11T20:12:14.947" v="49" actId="478"/>
        <pc:sldMkLst>
          <pc:docMk/>
          <pc:sldMk cId="3865042003" sldId="271"/>
        </pc:sldMkLst>
        <pc:spChg chg="mod">
          <ac:chgData name="Kristin Mullady" userId="9ee3eb7d-2b27-48a9-886d-d3a15ae2f35a" providerId="ADAL" clId="{3A045594-999A-4EC4-9AC3-9A3AA1FE8E3E}" dt="2025-02-11T20:11:35.857" v="0" actId="14100"/>
          <ac:spMkLst>
            <pc:docMk/>
            <pc:sldMk cId="3865042003" sldId="271"/>
            <ac:spMk id="3" creationId="{689E3529-200B-48DB-9886-58ED038C3A99}"/>
          </ac:spMkLst>
        </pc:spChg>
        <pc:spChg chg="add del mod">
          <ac:chgData name="Kristin Mullady" userId="9ee3eb7d-2b27-48a9-886d-d3a15ae2f35a" providerId="ADAL" clId="{3A045594-999A-4EC4-9AC3-9A3AA1FE8E3E}" dt="2025-02-11T20:12:14.947" v="49" actId="478"/>
          <ac:spMkLst>
            <pc:docMk/>
            <pc:sldMk cId="3865042003" sldId="271"/>
            <ac:spMk id="5" creationId="{66F3C87B-5D66-61F7-82F4-D004AC15ED0F}"/>
          </ac:spMkLst>
        </pc:spChg>
      </pc:sldChg>
    </pc:docChg>
  </pc:docChgLst>
  <pc:docChgLst>
    <pc:chgData name="Kristin Mullady" userId="S::kristinm@pnwfcu.org::9ee3eb7d-2b27-48a9-886d-d3a15ae2f35a" providerId="AD" clId="Web-{967B6E06-BAB2-4B81-9800-3BB2F79BAA03}"/>
    <pc:docChg chg="modSld">
      <pc:chgData name="Kristin Mullady" userId="S::kristinm@pnwfcu.org::9ee3eb7d-2b27-48a9-886d-d3a15ae2f35a" providerId="AD" clId="Web-{967B6E06-BAB2-4B81-9800-3BB2F79BAA03}" dt="2020-08-11T16:34:07.663" v="87" actId="20577"/>
      <pc:docMkLst>
        <pc:docMk/>
      </pc:docMkLst>
      <pc:sldChg chg="modSp">
        <pc:chgData name="Kristin Mullady" userId="S::kristinm@pnwfcu.org::9ee3eb7d-2b27-48a9-886d-d3a15ae2f35a" providerId="AD" clId="Web-{967B6E06-BAB2-4B81-9800-3BB2F79BAA03}" dt="2020-08-11T16:26:27.448" v="0" actId="20577"/>
        <pc:sldMkLst>
          <pc:docMk/>
          <pc:sldMk cId="3799778052" sldId="258"/>
        </pc:sldMkLst>
      </pc:sldChg>
      <pc:sldChg chg="modSp">
        <pc:chgData name="Kristin Mullady" userId="S::kristinm@pnwfcu.org::9ee3eb7d-2b27-48a9-886d-d3a15ae2f35a" providerId="AD" clId="Web-{967B6E06-BAB2-4B81-9800-3BB2F79BAA03}" dt="2020-08-11T16:33:56.522" v="85" actId="20577"/>
        <pc:sldMkLst>
          <pc:docMk/>
          <pc:sldMk cId="3463892401" sldId="263"/>
        </pc:sldMkLst>
      </pc:sldChg>
      <pc:sldChg chg="modSp">
        <pc:chgData name="Kristin Mullady" userId="S::kristinm@pnwfcu.org::9ee3eb7d-2b27-48a9-886d-d3a15ae2f35a" providerId="AD" clId="Web-{967B6E06-BAB2-4B81-9800-3BB2F79BAA03}" dt="2020-08-11T16:33:19.004" v="83" actId="20577"/>
        <pc:sldMkLst>
          <pc:docMk/>
          <pc:sldMk cId="2828867807" sldId="266"/>
        </pc:sldMkLst>
      </pc:sldChg>
      <pc:sldChg chg="modSp">
        <pc:chgData name="Kristin Mullady" userId="S::kristinm@pnwfcu.org::9ee3eb7d-2b27-48a9-886d-d3a15ae2f35a" providerId="AD" clId="Web-{967B6E06-BAB2-4B81-9800-3BB2F79BAA03}" dt="2020-08-11T16:28:24.861" v="47" actId="20577"/>
        <pc:sldMkLst>
          <pc:docMk/>
          <pc:sldMk cId="3865042003" sldId="271"/>
        </pc:sldMkLst>
      </pc:sldChg>
    </pc:docChg>
  </pc:docChgLst>
  <pc:docChgLst>
    <pc:chgData name="Kristin Mullady" userId="9ee3eb7d-2b27-48a9-886d-d3a15ae2f35a" providerId="ADAL" clId="{966F93A0-E81B-4B18-A86B-8DB26126625C}"/>
    <pc:docChg chg="undo custSel mod addSld modSld sldOrd">
      <pc:chgData name="Kristin Mullady" userId="9ee3eb7d-2b27-48a9-886d-d3a15ae2f35a" providerId="ADAL" clId="{966F93A0-E81B-4B18-A86B-8DB26126625C}" dt="2020-03-05T21:17:41.035" v="2426" actId="20577"/>
      <pc:docMkLst>
        <pc:docMk/>
      </pc:docMkLst>
      <pc:sldChg chg="addSp delSp modSp mod setBg">
        <pc:chgData name="Kristin Mullady" userId="9ee3eb7d-2b27-48a9-886d-d3a15ae2f35a" providerId="ADAL" clId="{966F93A0-E81B-4B18-A86B-8DB26126625C}" dt="2020-03-03T22:38:42.512" v="2045" actId="14100"/>
        <pc:sldMkLst>
          <pc:docMk/>
          <pc:sldMk cId="3657216378" sldId="256"/>
        </pc:sldMkLst>
      </pc:sldChg>
      <pc:sldChg chg="addSp delSp modSp add mod ord setBg delDesignElem">
        <pc:chgData name="Kristin Mullady" userId="9ee3eb7d-2b27-48a9-886d-d3a15ae2f35a" providerId="ADAL" clId="{966F93A0-E81B-4B18-A86B-8DB26126625C}" dt="2020-03-03T22:05:34.874" v="1432" actId="113"/>
        <pc:sldMkLst>
          <pc:docMk/>
          <pc:sldMk cId="905305932" sldId="257"/>
        </pc:sldMkLst>
      </pc:sldChg>
      <pc:sldChg chg="addSp modSp add mod setBg">
        <pc:chgData name="Kristin Mullady" userId="9ee3eb7d-2b27-48a9-886d-d3a15ae2f35a" providerId="ADAL" clId="{966F93A0-E81B-4B18-A86B-8DB26126625C}" dt="2020-03-03T22:38:48.337" v="2046" actId="14100"/>
        <pc:sldMkLst>
          <pc:docMk/>
          <pc:sldMk cId="3799778052" sldId="258"/>
        </pc:sldMkLst>
      </pc:sldChg>
      <pc:sldChg chg="addSp delSp modSp add mod setBg setClrOvrMap">
        <pc:chgData name="Kristin Mullady" userId="9ee3eb7d-2b27-48a9-886d-d3a15ae2f35a" providerId="ADAL" clId="{966F93A0-E81B-4B18-A86B-8DB26126625C}" dt="2020-03-03T22:39:12.784" v="2051" actId="14100"/>
        <pc:sldMkLst>
          <pc:docMk/>
          <pc:sldMk cId="1633392418" sldId="259"/>
        </pc:sldMkLst>
      </pc:sldChg>
      <pc:sldChg chg="addSp delSp modSp add mod setBg setClrOvrMap">
        <pc:chgData name="Kristin Mullady" userId="9ee3eb7d-2b27-48a9-886d-d3a15ae2f35a" providerId="ADAL" clId="{966F93A0-E81B-4B18-A86B-8DB26126625C}" dt="2020-03-03T22:39:18.485" v="2052" actId="14100"/>
        <pc:sldMkLst>
          <pc:docMk/>
          <pc:sldMk cId="4107563636" sldId="260"/>
        </pc:sldMkLst>
      </pc:sldChg>
      <pc:sldChg chg="addSp delSp modSp add mod setBg setClrOvrMap">
        <pc:chgData name="Kristin Mullady" userId="9ee3eb7d-2b27-48a9-886d-d3a15ae2f35a" providerId="ADAL" clId="{966F93A0-E81B-4B18-A86B-8DB26126625C}" dt="2020-03-03T22:38:35.013" v="2044" actId="14100"/>
        <pc:sldMkLst>
          <pc:docMk/>
          <pc:sldMk cId="1945048618" sldId="261"/>
        </pc:sldMkLst>
      </pc:sldChg>
      <pc:sldChg chg="addSp delSp modSp add mod setBg">
        <pc:chgData name="Kristin Mullady" userId="9ee3eb7d-2b27-48a9-886d-d3a15ae2f35a" providerId="ADAL" clId="{966F93A0-E81B-4B18-A86B-8DB26126625C}" dt="2020-03-03T22:39:27.920" v="2053" actId="14100"/>
        <pc:sldMkLst>
          <pc:docMk/>
          <pc:sldMk cId="2803370737" sldId="262"/>
        </pc:sldMkLst>
      </pc:sldChg>
      <pc:sldChg chg="addSp modSp add mod setBg">
        <pc:chgData name="Kristin Mullady" userId="9ee3eb7d-2b27-48a9-886d-d3a15ae2f35a" providerId="ADAL" clId="{966F93A0-E81B-4B18-A86B-8DB26126625C}" dt="2020-03-04T21:06:49.523" v="2081" actId="20577"/>
        <pc:sldMkLst>
          <pc:docMk/>
          <pc:sldMk cId="3463892401" sldId="263"/>
        </pc:sldMkLst>
      </pc:sldChg>
      <pc:sldChg chg="addSp delSp modSp add ord">
        <pc:chgData name="Kristin Mullady" userId="9ee3eb7d-2b27-48a9-886d-d3a15ae2f35a" providerId="ADAL" clId="{966F93A0-E81B-4B18-A86B-8DB26126625C}" dt="2020-03-05T20:40:44.939" v="2159" actId="1076"/>
        <pc:sldMkLst>
          <pc:docMk/>
          <pc:sldMk cId="1318192154" sldId="264"/>
        </pc:sldMkLst>
      </pc:sldChg>
      <pc:sldChg chg="addSp delSp modSp add mod ord setBg">
        <pc:chgData name="Kristin Mullady" userId="9ee3eb7d-2b27-48a9-886d-d3a15ae2f35a" providerId="ADAL" clId="{966F93A0-E81B-4B18-A86B-8DB26126625C}" dt="2020-03-03T22:38:16.268" v="2042" actId="1076"/>
        <pc:sldMkLst>
          <pc:docMk/>
          <pc:sldMk cId="1771363480" sldId="265"/>
        </pc:sldMkLst>
      </pc:sldChg>
      <pc:sldChg chg="addSp modSp add mod setBg">
        <pc:chgData name="Kristin Mullady" userId="9ee3eb7d-2b27-48a9-886d-d3a15ae2f35a" providerId="ADAL" clId="{966F93A0-E81B-4B18-A86B-8DB26126625C}" dt="2020-03-05T21:17:41.035" v="2426" actId="20577"/>
        <pc:sldMkLst>
          <pc:docMk/>
          <pc:sldMk cId="2828867807" sldId="266"/>
        </pc:sldMkLst>
      </pc:sldChg>
    </pc:docChg>
  </pc:docChgLst>
  <pc:docChgLst>
    <pc:chgData name="Kristin Mullady" userId="S::kristinm@pnwfcu.org::9ee3eb7d-2b27-48a9-886d-d3a15ae2f35a" providerId="AD" clId="Web-{D24E09E6-9459-4E5C-A631-8C54EB2802CB}"/>
    <pc:docChg chg="modSld">
      <pc:chgData name="Kristin Mullady" userId="S::kristinm@pnwfcu.org::9ee3eb7d-2b27-48a9-886d-d3a15ae2f35a" providerId="AD" clId="Web-{D24E09E6-9459-4E5C-A631-8C54EB2802CB}" dt="2025-02-07T17:30:26.811" v="14"/>
      <pc:docMkLst>
        <pc:docMk/>
      </pc:docMkLst>
      <pc:sldChg chg="addSp delSp modSp">
        <pc:chgData name="Kristin Mullady" userId="S::kristinm@pnwfcu.org::9ee3eb7d-2b27-48a9-886d-d3a15ae2f35a" providerId="AD" clId="Web-{D24E09E6-9459-4E5C-A631-8C54EB2802CB}" dt="2025-02-07T17:29:38.435" v="7" actId="1076"/>
        <pc:sldMkLst>
          <pc:docMk/>
          <pc:sldMk cId="3657216378" sldId="256"/>
        </pc:sldMkLst>
        <pc:picChg chg="add mod">
          <ac:chgData name="Kristin Mullady" userId="S::kristinm@pnwfcu.org::9ee3eb7d-2b27-48a9-886d-d3a15ae2f35a" providerId="AD" clId="Web-{D24E09E6-9459-4E5C-A631-8C54EB2802CB}" dt="2025-02-07T17:29:38.435" v="7" actId="1076"/>
          <ac:picMkLst>
            <pc:docMk/>
            <pc:sldMk cId="3657216378" sldId="256"/>
            <ac:picMk id="4" creationId="{8E848BA6-A64D-848E-EADE-6EB9FE8D3425}"/>
          </ac:picMkLst>
        </pc:picChg>
      </pc:sldChg>
      <pc:sldChg chg="delSp">
        <pc:chgData name="Kristin Mullady" userId="S::kristinm@pnwfcu.org::9ee3eb7d-2b27-48a9-886d-d3a15ae2f35a" providerId="AD" clId="Web-{D24E09E6-9459-4E5C-A631-8C54EB2802CB}" dt="2025-02-07T17:30:26.811" v="14"/>
        <pc:sldMkLst>
          <pc:docMk/>
          <pc:sldMk cId="1633392418" sldId="259"/>
        </pc:sldMkLst>
      </pc:sldChg>
      <pc:sldChg chg="addSp delSp modSp">
        <pc:chgData name="Kristin Mullady" userId="S::kristinm@pnwfcu.org::9ee3eb7d-2b27-48a9-886d-d3a15ae2f35a" providerId="AD" clId="Web-{D24E09E6-9459-4E5C-A631-8C54EB2802CB}" dt="2025-02-07T17:30:21.952" v="13" actId="1076"/>
        <pc:sldMkLst>
          <pc:docMk/>
          <pc:sldMk cId="1318192154" sldId="264"/>
        </pc:sldMkLst>
        <pc:picChg chg="add mod">
          <ac:chgData name="Kristin Mullady" userId="S::kristinm@pnwfcu.org::9ee3eb7d-2b27-48a9-886d-d3a15ae2f35a" providerId="AD" clId="Web-{D24E09E6-9459-4E5C-A631-8C54EB2802CB}" dt="2025-02-07T17:30:21.952" v="13" actId="1076"/>
          <ac:picMkLst>
            <pc:docMk/>
            <pc:sldMk cId="1318192154" sldId="264"/>
            <ac:picMk id="2" creationId="{39B84D74-86F9-588A-DAEC-D2510CE82AB1}"/>
          </ac:picMkLst>
        </pc:picChg>
      </pc:sldChg>
      <pc:sldChg chg="addSp modSp">
        <pc:chgData name="Kristin Mullady" userId="S::kristinm@pnwfcu.org::9ee3eb7d-2b27-48a9-886d-d3a15ae2f35a" providerId="AD" clId="Web-{D24E09E6-9459-4E5C-A631-8C54EB2802CB}" dt="2025-02-07T17:29:05.543" v="1" actId="1076"/>
        <pc:sldMkLst>
          <pc:docMk/>
          <pc:sldMk cId="422770493" sldId="269"/>
        </pc:sldMkLst>
        <pc:picChg chg="add mod">
          <ac:chgData name="Kristin Mullady" userId="S::kristinm@pnwfcu.org::9ee3eb7d-2b27-48a9-886d-d3a15ae2f35a" providerId="AD" clId="Web-{D24E09E6-9459-4E5C-A631-8C54EB2802CB}" dt="2025-02-07T17:29:05.543" v="1" actId="1076"/>
          <ac:picMkLst>
            <pc:docMk/>
            <pc:sldMk cId="422770493" sldId="269"/>
            <ac:picMk id="4" creationId="{B41E5E07-BAF5-2659-22B1-7C3DD524F320}"/>
          </ac:picMkLst>
        </pc:picChg>
      </pc:sldChg>
      <pc:sldChg chg="addSp modSp">
        <pc:chgData name="Kristin Mullady" userId="S::kristinm@pnwfcu.org::9ee3eb7d-2b27-48a9-886d-d3a15ae2f35a" providerId="AD" clId="Web-{D24E09E6-9459-4E5C-A631-8C54EB2802CB}" dt="2025-02-07T17:29:27.247" v="4" actId="1076"/>
        <pc:sldMkLst>
          <pc:docMk/>
          <pc:sldMk cId="4050015063" sldId="270"/>
        </pc:sldMkLst>
        <pc:picChg chg="add mod">
          <ac:chgData name="Kristin Mullady" userId="S::kristinm@pnwfcu.org::9ee3eb7d-2b27-48a9-886d-d3a15ae2f35a" providerId="AD" clId="Web-{D24E09E6-9459-4E5C-A631-8C54EB2802CB}" dt="2025-02-07T17:29:27.247" v="4" actId="1076"/>
          <ac:picMkLst>
            <pc:docMk/>
            <pc:sldMk cId="4050015063" sldId="270"/>
            <ac:picMk id="2" creationId="{71AB1B79-5CBD-97D5-C46D-6A2C61C26952}"/>
          </ac:picMkLst>
        </pc:picChg>
      </pc:sldChg>
      <pc:sldChg chg="addSp modSp">
        <pc:chgData name="Kristin Mullady" userId="S::kristinm@pnwfcu.org::9ee3eb7d-2b27-48a9-886d-d3a15ae2f35a" providerId="AD" clId="Web-{D24E09E6-9459-4E5C-A631-8C54EB2802CB}" dt="2025-02-07T17:29:58.013" v="9" actId="1076"/>
        <pc:sldMkLst>
          <pc:docMk/>
          <pc:sldMk cId="3865042003" sldId="271"/>
        </pc:sldMkLst>
        <pc:picChg chg="add mod">
          <ac:chgData name="Kristin Mullady" userId="S::kristinm@pnwfcu.org::9ee3eb7d-2b27-48a9-886d-d3a15ae2f35a" providerId="AD" clId="Web-{D24E09E6-9459-4E5C-A631-8C54EB2802CB}" dt="2025-02-07T17:29:58.013" v="9" actId="1076"/>
          <ac:picMkLst>
            <pc:docMk/>
            <pc:sldMk cId="3865042003" sldId="271"/>
            <ac:picMk id="4" creationId="{7FD66151-688C-A678-1BE3-8D1D8927D43C}"/>
          </ac:picMkLst>
        </pc:picChg>
      </pc:sldChg>
    </pc:docChg>
  </pc:docChgLst>
  <pc:docChgLst>
    <pc:chgData name="Kristin Mullady" userId="S::kristinm@pnwfcu.org::9ee3eb7d-2b27-48a9-886d-d3a15ae2f35a" providerId="AD" clId="Web-{AB933D7F-749E-427A-8E59-861587AF5530}"/>
    <pc:docChg chg="modSld">
      <pc:chgData name="Kristin Mullady" userId="S::kristinm@pnwfcu.org::9ee3eb7d-2b27-48a9-886d-d3a15ae2f35a" providerId="AD" clId="Web-{AB933D7F-749E-427A-8E59-861587AF5530}" dt="2024-03-29T02:11:23.092" v="1" actId="20577"/>
      <pc:docMkLst>
        <pc:docMk/>
      </pc:docMkLst>
      <pc:sldChg chg="modSp">
        <pc:chgData name="Kristin Mullady" userId="S::kristinm@pnwfcu.org::9ee3eb7d-2b27-48a9-886d-d3a15ae2f35a" providerId="AD" clId="Web-{AB933D7F-749E-427A-8E59-861587AF5530}" dt="2024-03-29T02:11:23.092" v="1" actId="20577"/>
        <pc:sldMkLst>
          <pc:docMk/>
          <pc:sldMk cId="3611441006" sldId="272"/>
        </pc:sldMkLst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895AECD-ABC9-41AA-A625-ED3F89B81F9C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D533AE41-BB75-4640-857C-5BCBBAB85D3D}">
      <dgm:prSet/>
      <dgm:spPr/>
      <dgm:t>
        <a:bodyPr/>
        <a:lstStyle/>
        <a:p>
          <a:r>
            <a:rPr lang="en-US"/>
            <a:t>Natural Resources (selling crops, land, or minerals)</a:t>
          </a:r>
        </a:p>
      </dgm:t>
    </dgm:pt>
    <dgm:pt modelId="{27F53916-E9BF-4D5A-9FB5-FD2DBBB747B2}" type="parTrans" cxnId="{E8525039-FF8B-487D-8DC0-CBC98DCB4DD8}">
      <dgm:prSet/>
      <dgm:spPr/>
      <dgm:t>
        <a:bodyPr/>
        <a:lstStyle/>
        <a:p>
          <a:endParaRPr lang="en-US"/>
        </a:p>
      </dgm:t>
    </dgm:pt>
    <dgm:pt modelId="{D3BCB749-9A1B-4E29-8394-7D3FE4D26653}" type="sibTrans" cxnId="{E8525039-FF8B-487D-8DC0-CBC98DCB4DD8}">
      <dgm:prSet/>
      <dgm:spPr/>
      <dgm:t>
        <a:bodyPr/>
        <a:lstStyle/>
        <a:p>
          <a:endParaRPr lang="en-US"/>
        </a:p>
      </dgm:t>
    </dgm:pt>
    <dgm:pt modelId="{3EA58921-5285-4075-9F74-079E979A3F31}">
      <dgm:prSet/>
      <dgm:spPr/>
      <dgm:t>
        <a:bodyPr/>
        <a:lstStyle/>
        <a:p>
          <a:r>
            <a:rPr lang="en-US"/>
            <a:t>Human Resources (making music, playing sports, operating machinery)</a:t>
          </a:r>
        </a:p>
      </dgm:t>
    </dgm:pt>
    <dgm:pt modelId="{B6AF6C46-20B3-41F9-94C1-05AF6C2EA46A}" type="parTrans" cxnId="{9284AD38-CF98-4BB0-8B4F-D9409EAF9D20}">
      <dgm:prSet/>
      <dgm:spPr/>
      <dgm:t>
        <a:bodyPr/>
        <a:lstStyle/>
        <a:p>
          <a:endParaRPr lang="en-US"/>
        </a:p>
      </dgm:t>
    </dgm:pt>
    <dgm:pt modelId="{8666E200-213F-4A21-9BC2-03558C5479FB}" type="sibTrans" cxnId="{9284AD38-CF98-4BB0-8B4F-D9409EAF9D20}">
      <dgm:prSet/>
      <dgm:spPr/>
      <dgm:t>
        <a:bodyPr/>
        <a:lstStyle/>
        <a:p>
          <a:endParaRPr lang="en-US"/>
        </a:p>
      </dgm:t>
    </dgm:pt>
    <dgm:pt modelId="{792E9558-757D-4BC1-805B-218DCC92C18B}">
      <dgm:prSet/>
      <dgm:spPr/>
      <dgm:t>
        <a:bodyPr/>
        <a:lstStyle/>
        <a:p>
          <a:r>
            <a:rPr lang="en-US"/>
            <a:t>Capital Resources (investing)</a:t>
          </a:r>
        </a:p>
      </dgm:t>
    </dgm:pt>
    <dgm:pt modelId="{684EAB76-EA12-4C18-9DA8-E945D9C16387}" type="parTrans" cxnId="{CDF52734-9FF8-4AE7-9BFC-BDB818F10F49}">
      <dgm:prSet/>
      <dgm:spPr/>
      <dgm:t>
        <a:bodyPr/>
        <a:lstStyle/>
        <a:p>
          <a:endParaRPr lang="en-US"/>
        </a:p>
      </dgm:t>
    </dgm:pt>
    <dgm:pt modelId="{C7686084-898D-4193-BB87-1F0FB3462CB8}" type="sibTrans" cxnId="{CDF52734-9FF8-4AE7-9BFC-BDB818F10F49}">
      <dgm:prSet/>
      <dgm:spPr/>
      <dgm:t>
        <a:bodyPr/>
        <a:lstStyle/>
        <a:p>
          <a:endParaRPr lang="en-US"/>
        </a:p>
      </dgm:t>
    </dgm:pt>
    <dgm:pt modelId="{4A0CBBC5-7823-4233-8BF4-3BB38B73920F}">
      <dgm:prSet/>
      <dgm:spPr/>
      <dgm:t>
        <a:bodyPr/>
        <a:lstStyle/>
        <a:p>
          <a:r>
            <a:rPr lang="en-US" dirty="0"/>
            <a:t>Entrepreneurial Ability (creating a business or product) </a:t>
          </a:r>
        </a:p>
      </dgm:t>
    </dgm:pt>
    <dgm:pt modelId="{AC6ABD06-FFBB-4895-A012-0D28EF61F42E}" type="parTrans" cxnId="{13EB4784-76D3-475D-8453-40519E217B32}">
      <dgm:prSet/>
      <dgm:spPr/>
      <dgm:t>
        <a:bodyPr/>
        <a:lstStyle/>
        <a:p>
          <a:endParaRPr lang="en-US"/>
        </a:p>
      </dgm:t>
    </dgm:pt>
    <dgm:pt modelId="{E8F4BDDB-FF72-4350-BA80-3CB372E6A603}" type="sibTrans" cxnId="{13EB4784-76D3-475D-8453-40519E217B32}">
      <dgm:prSet/>
      <dgm:spPr/>
      <dgm:t>
        <a:bodyPr/>
        <a:lstStyle/>
        <a:p>
          <a:endParaRPr lang="en-US"/>
        </a:p>
      </dgm:t>
    </dgm:pt>
    <dgm:pt modelId="{65076AE7-3349-4748-8D37-34474EA7C165}">
      <dgm:prSet/>
      <dgm:spPr/>
      <dgm:t>
        <a:bodyPr/>
        <a:lstStyle/>
        <a:p>
          <a:endParaRPr lang="en-US" dirty="0"/>
        </a:p>
      </dgm:t>
    </dgm:pt>
    <dgm:pt modelId="{33018173-405B-4958-BCFA-FF44859570FD}" type="parTrans" cxnId="{03908916-E611-4CA3-B4CF-05D8CE8553D1}">
      <dgm:prSet/>
      <dgm:spPr/>
      <dgm:t>
        <a:bodyPr/>
        <a:lstStyle/>
        <a:p>
          <a:endParaRPr lang="en-US"/>
        </a:p>
      </dgm:t>
    </dgm:pt>
    <dgm:pt modelId="{F72DBEE4-2410-482B-9F6B-9AB8DEB41D89}" type="sibTrans" cxnId="{03908916-E611-4CA3-B4CF-05D8CE8553D1}">
      <dgm:prSet/>
      <dgm:spPr/>
      <dgm:t>
        <a:bodyPr/>
        <a:lstStyle/>
        <a:p>
          <a:endParaRPr lang="en-US"/>
        </a:p>
      </dgm:t>
    </dgm:pt>
    <dgm:pt modelId="{4F28C34B-2EBA-48D8-A858-6B43C71DC0D3}" type="pres">
      <dgm:prSet presAssocID="{4895AECD-ABC9-41AA-A625-ED3F89B81F9C}" presName="linear" presStyleCnt="0">
        <dgm:presLayoutVars>
          <dgm:animLvl val="lvl"/>
          <dgm:resizeHandles val="exact"/>
        </dgm:presLayoutVars>
      </dgm:prSet>
      <dgm:spPr/>
    </dgm:pt>
    <dgm:pt modelId="{9C99AA3A-8229-477C-9417-490EDCF1F0A9}" type="pres">
      <dgm:prSet presAssocID="{D533AE41-BB75-4640-857C-5BCBBAB85D3D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12D1FA3A-9FD6-4D28-B886-ABDC725746B5}" type="pres">
      <dgm:prSet presAssocID="{D3BCB749-9A1B-4E29-8394-7D3FE4D26653}" presName="spacer" presStyleCnt="0"/>
      <dgm:spPr/>
    </dgm:pt>
    <dgm:pt modelId="{CCDEB848-A25C-4D8C-B018-3611199B6C04}" type="pres">
      <dgm:prSet presAssocID="{3EA58921-5285-4075-9F74-079E979A3F31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889CEC91-6EB2-42D6-A8EE-076614B7C979}" type="pres">
      <dgm:prSet presAssocID="{8666E200-213F-4A21-9BC2-03558C5479FB}" presName="spacer" presStyleCnt="0"/>
      <dgm:spPr/>
    </dgm:pt>
    <dgm:pt modelId="{040BCBE0-6754-4F9D-881B-ABFDE13A7F18}" type="pres">
      <dgm:prSet presAssocID="{792E9558-757D-4BC1-805B-218DCC92C18B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7CF25DC2-A47C-4609-90A1-4C2DBEDC9B00}" type="pres">
      <dgm:prSet presAssocID="{C7686084-898D-4193-BB87-1F0FB3462CB8}" presName="spacer" presStyleCnt="0"/>
      <dgm:spPr/>
    </dgm:pt>
    <dgm:pt modelId="{BC213D60-DC51-4A77-A0D9-A66D7EB88341}" type="pres">
      <dgm:prSet presAssocID="{4A0CBBC5-7823-4233-8BF4-3BB38B73920F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CAC59B69-743E-48E7-A434-4BF48303B0FA}" type="pres">
      <dgm:prSet presAssocID="{4A0CBBC5-7823-4233-8BF4-3BB38B73920F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254A4805-234F-4EF1-8193-44E87FD071CE}" type="presOf" srcId="{4895AECD-ABC9-41AA-A625-ED3F89B81F9C}" destId="{4F28C34B-2EBA-48D8-A858-6B43C71DC0D3}" srcOrd="0" destOrd="0" presId="urn:microsoft.com/office/officeart/2005/8/layout/vList2"/>
    <dgm:cxn modelId="{9856A705-C0C9-47FA-BC18-390112B4D6DD}" type="presOf" srcId="{65076AE7-3349-4748-8D37-34474EA7C165}" destId="{CAC59B69-743E-48E7-A434-4BF48303B0FA}" srcOrd="0" destOrd="0" presId="urn:microsoft.com/office/officeart/2005/8/layout/vList2"/>
    <dgm:cxn modelId="{A221710C-9F95-407C-8C71-204570611F78}" type="presOf" srcId="{3EA58921-5285-4075-9F74-079E979A3F31}" destId="{CCDEB848-A25C-4D8C-B018-3611199B6C04}" srcOrd="0" destOrd="0" presId="urn:microsoft.com/office/officeart/2005/8/layout/vList2"/>
    <dgm:cxn modelId="{9D0E4416-ACD3-4A8A-9C49-AB15810AC292}" type="presOf" srcId="{4A0CBBC5-7823-4233-8BF4-3BB38B73920F}" destId="{BC213D60-DC51-4A77-A0D9-A66D7EB88341}" srcOrd="0" destOrd="0" presId="urn:microsoft.com/office/officeart/2005/8/layout/vList2"/>
    <dgm:cxn modelId="{03908916-E611-4CA3-B4CF-05D8CE8553D1}" srcId="{4A0CBBC5-7823-4233-8BF4-3BB38B73920F}" destId="{65076AE7-3349-4748-8D37-34474EA7C165}" srcOrd="0" destOrd="0" parTransId="{33018173-405B-4958-BCFA-FF44859570FD}" sibTransId="{F72DBEE4-2410-482B-9F6B-9AB8DEB41D89}"/>
    <dgm:cxn modelId="{CDF52734-9FF8-4AE7-9BFC-BDB818F10F49}" srcId="{4895AECD-ABC9-41AA-A625-ED3F89B81F9C}" destId="{792E9558-757D-4BC1-805B-218DCC92C18B}" srcOrd="2" destOrd="0" parTransId="{684EAB76-EA12-4C18-9DA8-E945D9C16387}" sibTransId="{C7686084-898D-4193-BB87-1F0FB3462CB8}"/>
    <dgm:cxn modelId="{9284AD38-CF98-4BB0-8B4F-D9409EAF9D20}" srcId="{4895AECD-ABC9-41AA-A625-ED3F89B81F9C}" destId="{3EA58921-5285-4075-9F74-079E979A3F31}" srcOrd="1" destOrd="0" parTransId="{B6AF6C46-20B3-41F9-94C1-05AF6C2EA46A}" sibTransId="{8666E200-213F-4A21-9BC2-03558C5479FB}"/>
    <dgm:cxn modelId="{E8525039-FF8B-487D-8DC0-CBC98DCB4DD8}" srcId="{4895AECD-ABC9-41AA-A625-ED3F89B81F9C}" destId="{D533AE41-BB75-4640-857C-5BCBBAB85D3D}" srcOrd="0" destOrd="0" parTransId="{27F53916-E9BF-4D5A-9FB5-FD2DBBB747B2}" sibTransId="{D3BCB749-9A1B-4E29-8394-7D3FE4D26653}"/>
    <dgm:cxn modelId="{40057342-73A4-4C37-B93A-374398096411}" type="presOf" srcId="{D533AE41-BB75-4640-857C-5BCBBAB85D3D}" destId="{9C99AA3A-8229-477C-9417-490EDCF1F0A9}" srcOrd="0" destOrd="0" presId="urn:microsoft.com/office/officeart/2005/8/layout/vList2"/>
    <dgm:cxn modelId="{5D4F9B6B-F635-4500-9E4F-357CD89D5161}" type="presOf" srcId="{792E9558-757D-4BC1-805B-218DCC92C18B}" destId="{040BCBE0-6754-4F9D-881B-ABFDE13A7F18}" srcOrd="0" destOrd="0" presId="urn:microsoft.com/office/officeart/2005/8/layout/vList2"/>
    <dgm:cxn modelId="{13EB4784-76D3-475D-8453-40519E217B32}" srcId="{4895AECD-ABC9-41AA-A625-ED3F89B81F9C}" destId="{4A0CBBC5-7823-4233-8BF4-3BB38B73920F}" srcOrd="3" destOrd="0" parTransId="{AC6ABD06-FFBB-4895-A012-0D28EF61F42E}" sibTransId="{E8F4BDDB-FF72-4350-BA80-3CB372E6A603}"/>
    <dgm:cxn modelId="{5AF6D1EB-3B25-4B14-94E0-DA54E5269799}" type="presParOf" srcId="{4F28C34B-2EBA-48D8-A858-6B43C71DC0D3}" destId="{9C99AA3A-8229-477C-9417-490EDCF1F0A9}" srcOrd="0" destOrd="0" presId="urn:microsoft.com/office/officeart/2005/8/layout/vList2"/>
    <dgm:cxn modelId="{1F25FE63-8421-445A-A58A-2844DB78B81E}" type="presParOf" srcId="{4F28C34B-2EBA-48D8-A858-6B43C71DC0D3}" destId="{12D1FA3A-9FD6-4D28-B886-ABDC725746B5}" srcOrd="1" destOrd="0" presId="urn:microsoft.com/office/officeart/2005/8/layout/vList2"/>
    <dgm:cxn modelId="{86A18FDC-D006-4E29-A0DA-963B99D4D6C4}" type="presParOf" srcId="{4F28C34B-2EBA-48D8-A858-6B43C71DC0D3}" destId="{CCDEB848-A25C-4D8C-B018-3611199B6C04}" srcOrd="2" destOrd="0" presId="urn:microsoft.com/office/officeart/2005/8/layout/vList2"/>
    <dgm:cxn modelId="{80FF8F5D-5E72-49B7-9B4F-2632D5834A32}" type="presParOf" srcId="{4F28C34B-2EBA-48D8-A858-6B43C71DC0D3}" destId="{889CEC91-6EB2-42D6-A8EE-076614B7C979}" srcOrd="3" destOrd="0" presId="urn:microsoft.com/office/officeart/2005/8/layout/vList2"/>
    <dgm:cxn modelId="{381CA0F5-3466-4801-A9C5-D0A7FC38D5C8}" type="presParOf" srcId="{4F28C34B-2EBA-48D8-A858-6B43C71DC0D3}" destId="{040BCBE0-6754-4F9D-881B-ABFDE13A7F18}" srcOrd="4" destOrd="0" presId="urn:microsoft.com/office/officeart/2005/8/layout/vList2"/>
    <dgm:cxn modelId="{0AF02645-DFA0-432C-B903-7142A9F3BAB9}" type="presParOf" srcId="{4F28C34B-2EBA-48D8-A858-6B43C71DC0D3}" destId="{7CF25DC2-A47C-4609-90A1-4C2DBEDC9B00}" srcOrd="5" destOrd="0" presId="urn:microsoft.com/office/officeart/2005/8/layout/vList2"/>
    <dgm:cxn modelId="{F54406E8-A6FE-4939-9085-F2AE59795339}" type="presParOf" srcId="{4F28C34B-2EBA-48D8-A858-6B43C71DC0D3}" destId="{BC213D60-DC51-4A77-A0D9-A66D7EB88341}" srcOrd="6" destOrd="0" presId="urn:microsoft.com/office/officeart/2005/8/layout/vList2"/>
    <dgm:cxn modelId="{75E856C1-6CCC-4391-A0CB-D309FC64164E}" type="presParOf" srcId="{4F28C34B-2EBA-48D8-A858-6B43C71DC0D3}" destId="{CAC59B69-743E-48E7-A434-4BF48303B0FA}" srcOrd="7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C99AA3A-8229-477C-9417-490EDCF1F0A9}">
      <dsp:nvSpPr>
        <dsp:cNvPr id="0" name=""/>
        <dsp:cNvSpPr/>
      </dsp:nvSpPr>
      <dsp:spPr>
        <a:xfrm>
          <a:off x="0" y="480312"/>
          <a:ext cx="10515600" cy="67158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/>
            <a:t>Natural Resources (selling crops, land, or minerals)</a:t>
          </a:r>
        </a:p>
      </dsp:txBody>
      <dsp:txXfrm>
        <a:off x="32784" y="513096"/>
        <a:ext cx="10450032" cy="606012"/>
      </dsp:txXfrm>
    </dsp:sp>
    <dsp:sp modelId="{CCDEB848-A25C-4D8C-B018-3611199B6C04}">
      <dsp:nvSpPr>
        <dsp:cNvPr id="0" name=""/>
        <dsp:cNvSpPr/>
      </dsp:nvSpPr>
      <dsp:spPr>
        <a:xfrm>
          <a:off x="0" y="1232532"/>
          <a:ext cx="10515600" cy="671580"/>
        </a:xfrm>
        <a:prstGeom prst="roundRect">
          <a:avLst/>
        </a:prstGeom>
        <a:solidFill>
          <a:schemeClr val="accent2">
            <a:hueOff val="-485121"/>
            <a:satOff val="-27976"/>
            <a:lumOff val="287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/>
            <a:t>Human Resources (making music, playing sports, operating machinery)</a:t>
          </a:r>
        </a:p>
      </dsp:txBody>
      <dsp:txXfrm>
        <a:off x="32784" y="1265316"/>
        <a:ext cx="10450032" cy="606012"/>
      </dsp:txXfrm>
    </dsp:sp>
    <dsp:sp modelId="{040BCBE0-6754-4F9D-881B-ABFDE13A7F18}">
      <dsp:nvSpPr>
        <dsp:cNvPr id="0" name=""/>
        <dsp:cNvSpPr/>
      </dsp:nvSpPr>
      <dsp:spPr>
        <a:xfrm>
          <a:off x="0" y="1984752"/>
          <a:ext cx="10515600" cy="671580"/>
        </a:xfrm>
        <a:prstGeom prst="roundRect">
          <a:avLst/>
        </a:prstGeom>
        <a:solidFill>
          <a:schemeClr val="accent2">
            <a:hueOff val="-970242"/>
            <a:satOff val="-55952"/>
            <a:lumOff val="575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/>
            <a:t>Capital Resources (investing)</a:t>
          </a:r>
        </a:p>
      </dsp:txBody>
      <dsp:txXfrm>
        <a:off x="32784" y="2017536"/>
        <a:ext cx="10450032" cy="606012"/>
      </dsp:txXfrm>
    </dsp:sp>
    <dsp:sp modelId="{BC213D60-DC51-4A77-A0D9-A66D7EB88341}">
      <dsp:nvSpPr>
        <dsp:cNvPr id="0" name=""/>
        <dsp:cNvSpPr/>
      </dsp:nvSpPr>
      <dsp:spPr>
        <a:xfrm>
          <a:off x="0" y="2736972"/>
          <a:ext cx="10515600" cy="671580"/>
        </a:xfrm>
        <a:prstGeom prst="roundRect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Entrepreneurial Ability (creating a business or product) </a:t>
          </a:r>
        </a:p>
      </dsp:txBody>
      <dsp:txXfrm>
        <a:off x="32784" y="2769756"/>
        <a:ext cx="10450032" cy="606012"/>
      </dsp:txXfrm>
    </dsp:sp>
    <dsp:sp modelId="{CAC59B69-743E-48E7-A434-4BF48303B0FA}">
      <dsp:nvSpPr>
        <dsp:cNvPr id="0" name=""/>
        <dsp:cNvSpPr/>
      </dsp:nvSpPr>
      <dsp:spPr>
        <a:xfrm>
          <a:off x="0" y="3408552"/>
          <a:ext cx="10515600" cy="4636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35560" rIns="199136" bIns="3556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endParaRPr lang="en-US" sz="2200" kern="1200" dirty="0"/>
        </a:p>
      </dsp:txBody>
      <dsp:txXfrm>
        <a:off x="0" y="3408552"/>
        <a:ext cx="10515600" cy="4636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E8D3A6-AFAF-4317-ADF6-53BF0AD5A0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38753D9-29B6-403C-ACD5-1522EE4CD3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502FF7-C475-4D82-AF02-9EF2802804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93671-9A83-4656-B87C-3F495D844486}" type="datetimeFigureOut">
              <a:rPr lang="en-US" smtClean="0"/>
              <a:t>4/8/2025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F45350-5760-44BE-A141-793E22571B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751740-AE4E-4F13-BC90-48325B1E35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CC44E-0696-4038-8751-F654263DCD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691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C94713-87DE-4DBE-A78E-B45EA83F14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849301-7E0F-4258-9CFE-89A5E28ADC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58C32F-9D19-46E9-AFE6-39C8C8D9C9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93671-9A83-4656-B87C-3F495D844486}" type="datetimeFigureOut">
              <a:rPr lang="en-US" smtClean="0"/>
              <a:t>4/8/2025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88E123-1F88-4689-B908-EA4F432420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A31070-CAC9-48C8-A990-1A55F1204F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CC44E-0696-4038-8751-F654263DCD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4067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F956F00-78D9-4680-9B6D-2A8E0211E8A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5A73BFF-0D2D-4687-8B33-8A1E7CBFEE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5E1AAD-3DC1-4ABA-90AA-C6E58E60C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93671-9A83-4656-B87C-3F495D844486}" type="datetimeFigureOut">
              <a:rPr lang="en-US" smtClean="0"/>
              <a:t>4/8/2025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6C02D2-4074-4C7D-94A9-A1E90B2804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BCF19-501C-4B42-9389-45F3F4397B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CC44E-0696-4038-8751-F654263DCD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54394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09B9DC-CE6C-4BF5-83DB-F98E3FE295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3ADE77-4230-4AC3-85A4-0525BC02C1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5C6805-A7DC-4E7E-AE84-920189F719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93671-9A83-4656-B87C-3F495D844486}" type="datetimeFigureOut">
              <a:rPr lang="en-US" smtClean="0"/>
              <a:t>4/8/2025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533B8E-0E38-47B4-A403-81B941735C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D59DE9-6497-438A-851E-B0D5FDB88E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CC44E-0696-4038-8751-F654263DCD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100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376434-9D41-44A3-9FD3-CFB6BD47E6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7965BF-30A0-40D6-991A-D9DA928C3C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767BEC-00BC-4248-9C7D-99BA9732DD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93671-9A83-4656-B87C-3F495D844486}" type="datetimeFigureOut">
              <a:rPr lang="en-US" smtClean="0"/>
              <a:t>4/8/2025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63CAE9-018B-484B-8F07-FD88633BF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BFCBCE-A533-43F2-A142-75BAB53678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CC44E-0696-4038-8751-F654263DCD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6287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5A2CAE-E51B-4C49-8D0D-C0AB95669D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54CC8C-E386-4A4C-A619-3F28F057FC6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C46F17-0D7A-4CE7-8C28-9163C2E84C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E0987CE-32AA-424A-B055-D47159B178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93671-9A83-4656-B87C-3F495D844486}" type="datetimeFigureOut">
              <a:rPr lang="en-US" smtClean="0"/>
              <a:t>4/8/2025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982966-5682-4047-ABF7-14DD547D14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4C49E3-36B9-4E7B-8309-3529D41F5C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CC44E-0696-4038-8751-F654263DCD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703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E44E5F-1E73-4159-B400-C0F3EAF4CF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F5CD88-C615-4889-B7B2-D8D231CA4F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754D23-1623-4E24-B081-271F10D8C7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4EB9208-314C-4892-8705-40D96A6137F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EF61CA9-D743-42AE-A289-533AEC051A6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8131F3-0960-4847-ACDA-6E0D1B4487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93671-9A83-4656-B87C-3F495D844486}" type="datetimeFigureOut">
              <a:rPr lang="en-US" smtClean="0"/>
              <a:t>4/8/2025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62AAC9C-B14A-4202-BF05-C79DCCCBDF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55C6915-5A7B-4B37-B854-F3A72709D2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CC44E-0696-4038-8751-F654263DCD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8546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243DAC-9873-4103-BAF7-339C78CCFC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1A0EB40-F98A-47A6-8034-A6EE04C6D1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93671-9A83-4656-B87C-3F495D844486}" type="datetimeFigureOut">
              <a:rPr lang="en-US" smtClean="0"/>
              <a:t>4/8/2025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4406C83-2D93-4B84-B219-C428822610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2E7747C-6B49-4289-9F8A-C14394E4C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CC44E-0696-4038-8751-F654263DCD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6860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B6F7ADB-0913-4875-80B9-53ADE3E144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93671-9A83-4656-B87C-3F495D844486}" type="datetimeFigureOut">
              <a:rPr lang="en-US" smtClean="0"/>
              <a:t>4/8/2025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D7F41CC-CD3F-4C7B-AC45-1A882CA0C8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B3AF57-4FDA-4D55-A5CC-9E1E037B66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CC44E-0696-4038-8751-F654263DCD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1772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5E19CA-7C4E-4D58-9AD6-23FB11B6BA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B2AD52-16AF-473D-92F8-824F07582E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0FD5B9-58B0-45BC-9432-07AF317BD9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57A1CF3-7465-48FA-94CF-EC07B4EBC2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93671-9A83-4656-B87C-3F495D844486}" type="datetimeFigureOut">
              <a:rPr lang="en-US" smtClean="0"/>
              <a:t>4/8/2025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3A0F9F-90E7-4F7C-8E77-46B9C24FBE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D350DA-DEF1-4CCA-BA05-5121704C8F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CC44E-0696-4038-8751-F654263DCD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504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E4336B-9520-4CB5-B3B3-FB02D8F82F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8C1245D-E58C-4719-90A4-8329E3E0AFE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681F26B-DAB3-4813-98D6-37068F396B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BC64EB-0747-4566-9DC6-BB0EBBBB28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93671-9A83-4656-B87C-3F495D844486}" type="datetimeFigureOut">
              <a:rPr lang="en-US" smtClean="0"/>
              <a:t>4/8/2025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F5BD4A1-021A-47AC-AEF1-B18A9B584C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A7CC40-1813-4495-BFFF-8F228189B7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CC44E-0696-4038-8751-F654263DCD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0364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1DD8501-E537-4CDC-87CA-B9E206B2F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DC4A06-DECE-4CD7-BC2A-0A5626E029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D12FF5-BB35-4730-A41E-6D0A7D11068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D93671-9A83-4656-B87C-3F495D844486}" type="datetimeFigureOut">
              <a:rPr lang="en-US" smtClean="0"/>
              <a:t>4/8/2025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531C6F-9665-4F4F-ACD1-7646ECD741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992544-5CFC-4D01-833D-10D6724A95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3CC44E-0696-4038-8751-F654263DCD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709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ublicdomainfiles.com/show_file.php?id=13526733611229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.jp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57DD69-7F97-4024-8746-6A725922524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41247" y="2079443"/>
            <a:ext cx="4609057" cy="1983264"/>
          </a:xfrm>
        </p:spPr>
        <p:txBody>
          <a:bodyPr>
            <a:normAutofit fontScale="90000"/>
          </a:bodyPr>
          <a:lstStyle/>
          <a:p>
            <a:pPr algn="l"/>
            <a:r>
              <a:rPr lang="en-US" sz="5400" b="1" dirty="0"/>
              <a:t>Earning Potential</a:t>
            </a:r>
            <a:br>
              <a:rPr lang="en-US" sz="5400" dirty="0"/>
            </a:br>
            <a:endParaRPr lang="en-US" sz="54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A15D097-790F-42DA-B9E3-816939A5210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5066171"/>
            <a:ext cx="4609057" cy="766040"/>
          </a:xfrm>
        </p:spPr>
        <p:txBody>
          <a:bodyPr>
            <a:normAutofit/>
          </a:bodyPr>
          <a:lstStyle/>
          <a:p>
            <a:pPr algn="l"/>
            <a:r>
              <a:rPr lang="en-US" sz="2000" dirty="0"/>
              <a:t>Earning Potential Unit: Lesson 2</a:t>
            </a:r>
          </a:p>
        </p:txBody>
      </p:sp>
      <p:sp>
        <p:nvSpPr>
          <p:cNvPr id="11" name="Freeform: Shape 13">
            <a:extLst>
              <a:ext uri="{FF2B5EF4-FFF2-40B4-BE49-F238E27FC236}">
                <a16:creationId xmlns:a16="http://schemas.microsoft.com/office/drawing/2014/main" id="{F6EF57EF-D042-41D3-83E8-41A1FE6C11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532876" cy="1290953"/>
          </a:xfrm>
          <a:custGeom>
            <a:avLst/>
            <a:gdLst>
              <a:gd name="connsiteX0" fmla="*/ 0 w 5532876"/>
              <a:gd name="connsiteY0" fmla="*/ 0 h 1290953"/>
              <a:gd name="connsiteX1" fmla="*/ 5532876 w 5532876"/>
              <a:gd name="connsiteY1" fmla="*/ 0 h 1290953"/>
              <a:gd name="connsiteX2" fmla="*/ 4936972 w 5532876"/>
              <a:gd name="connsiteY2" fmla="*/ 1290953 h 1290953"/>
              <a:gd name="connsiteX3" fmla="*/ 0 w 5532876"/>
              <a:gd name="connsiteY3" fmla="*/ 1290953 h 1290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32876" h="1290953">
                <a:moveTo>
                  <a:pt x="0" y="0"/>
                </a:moveTo>
                <a:lnTo>
                  <a:pt x="5532876" y="0"/>
                </a:lnTo>
                <a:lnTo>
                  <a:pt x="4936972" y="1290953"/>
                </a:lnTo>
                <a:lnTo>
                  <a:pt x="0" y="1290953"/>
                </a:lnTo>
                <a:close/>
              </a:path>
            </a:pathLst>
          </a:cu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D00A59BB-A268-4F3E-9D41-CA265AF168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097841" y="1"/>
            <a:ext cx="7094159" cy="1290953"/>
          </a:xfrm>
          <a:custGeom>
            <a:avLst/>
            <a:gdLst>
              <a:gd name="connsiteX0" fmla="*/ 595904 w 7094159"/>
              <a:gd name="connsiteY0" fmla="*/ 0 h 1290953"/>
              <a:gd name="connsiteX1" fmla="*/ 7094159 w 7094159"/>
              <a:gd name="connsiteY1" fmla="*/ 0 h 1290953"/>
              <a:gd name="connsiteX2" fmla="*/ 7094159 w 7094159"/>
              <a:gd name="connsiteY2" fmla="*/ 1290553 h 1290953"/>
              <a:gd name="connsiteX3" fmla="*/ 5920618 w 7094159"/>
              <a:gd name="connsiteY3" fmla="*/ 1290553 h 1290953"/>
              <a:gd name="connsiteX4" fmla="*/ 5920618 w 7094159"/>
              <a:gd name="connsiteY4" fmla="*/ 1290953 h 1290953"/>
              <a:gd name="connsiteX5" fmla="*/ 2729248 w 7094159"/>
              <a:gd name="connsiteY5" fmla="*/ 1290953 h 1290953"/>
              <a:gd name="connsiteX6" fmla="*/ 2574303 w 7094159"/>
              <a:gd name="connsiteY6" fmla="*/ 1290953 h 1290953"/>
              <a:gd name="connsiteX7" fmla="*/ 0 w 7094159"/>
              <a:gd name="connsiteY7" fmla="*/ 1290953 h 1290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094159" h="1290953">
                <a:moveTo>
                  <a:pt x="595904" y="0"/>
                </a:moveTo>
                <a:lnTo>
                  <a:pt x="7094159" y="0"/>
                </a:lnTo>
                <a:lnTo>
                  <a:pt x="7094159" y="1290553"/>
                </a:lnTo>
                <a:lnTo>
                  <a:pt x="5920618" y="1290553"/>
                </a:lnTo>
                <a:lnTo>
                  <a:pt x="5920618" y="1290953"/>
                </a:lnTo>
                <a:lnTo>
                  <a:pt x="2729248" y="1290953"/>
                </a:lnTo>
                <a:lnTo>
                  <a:pt x="2574303" y="1290953"/>
                </a:lnTo>
                <a:lnTo>
                  <a:pt x="0" y="1290953"/>
                </a:lnTo>
                <a:close/>
              </a:path>
            </a:pathLst>
          </a:custGeom>
          <a:solidFill>
            <a:srgbClr val="7F7F7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Picture 4" descr="A picture containing drawing&#10;&#10;Description automatically generated">
            <a:extLst>
              <a:ext uri="{FF2B5EF4-FFF2-40B4-BE49-F238E27FC236}">
                <a16:creationId xmlns:a16="http://schemas.microsoft.com/office/drawing/2014/main" id="{2B1EB4DE-15A9-4040-A989-5E1D7881AD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2329" y="2461550"/>
            <a:ext cx="5079371" cy="1219049"/>
          </a:xfrm>
          <a:prstGeom prst="rect">
            <a:avLst/>
          </a:prstGeom>
        </p:spPr>
      </p:pic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63794DCE-9D34-40DF-AB3F-06DA8ACCDA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22116" y="5450103"/>
            <a:ext cx="5569884" cy="1407897"/>
          </a:xfrm>
          <a:custGeom>
            <a:avLst/>
            <a:gdLst>
              <a:gd name="connsiteX0" fmla="*/ 652041 w 5569884"/>
              <a:gd name="connsiteY0" fmla="*/ 0 h 1407897"/>
              <a:gd name="connsiteX1" fmla="*/ 5569884 w 5569884"/>
              <a:gd name="connsiteY1" fmla="*/ 0 h 1407897"/>
              <a:gd name="connsiteX2" fmla="*/ 5569884 w 5569884"/>
              <a:gd name="connsiteY2" fmla="*/ 1407897 h 1407897"/>
              <a:gd name="connsiteX3" fmla="*/ 0 w 5569884"/>
              <a:gd name="connsiteY3" fmla="*/ 1407897 h 14078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69884" h="1407897">
                <a:moveTo>
                  <a:pt x="652041" y="0"/>
                </a:moveTo>
                <a:lnTo>
                  <a:pt x="5569884" y="0"/>
                </a:lnTo>
                <a:lnTo>
                  <a:pt x="5569884" y="1407897"/>
                </a:lnTo>
                <a:lnTo>
                  <a:pt x="0" y="140789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45006452-918C-4282-A72C-C9692B6691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450103"/>
            <a:ext cx="7114535" cy="1407897"/>
          </a:xfrm>
          <a:custGeom>
            <a:avLst/>
            <a:gdLst>
              <a:gd name="connsiteX0" fmla="*/ 0 w 7114535"/>
              <a:gd name="connsiteY0" fmla="*/ 0 h 1407897"/>
              <a:gd name="connsiteX1" fmla="*/ 1189345 w 7114535"/>
              <a:gd name="connsiteY1" fmla="*/ 0 h 1407897"/>
              <a:gd name="connsiteX2" fmla="*/ 7114535 w 7114535"/>
              <a:gd name="connsiteY2" fmla="*/ 0 h 1407897"/>
              <a:gd name="connsiteX3" fmla="*/ 6462495 w 7114535"/>
              <a:gd name="connsiteY3" fmla="*/ 1407897 h 1407897"/>
              <a:gd name="connsiteX4" fmla="*/ 0 w 7114535"/>
              <a:gd name="connsiteY4" fmla="*/ 1407897 h 14078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114535" h="1407897">
                <a:moveTo>
                  <a:pt x="0" y="0"/>
                </a:moveTo>
                <a:lnTo>
                  <a:pt x="1189345" y="0"/>
                </a:lnTo>
                <a:lnTo>
                  <a:pt x="7114535" y="0"/>
                </a:lnTo>
                <a:lnTo>
                  <a:pt x="6462495" y="1407897"/>
                </a:lnTo>
                <a:lnTo>
                  <a:pt x="0" y="1407897"/>
                </a:lnTo>
                <a:close/>
              </a:path>
            </a:pathLst>
          </a:custGeom>
          <a:solidFill>
            <a:srgbClr val="7F7F7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053059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66B332A4-D438-4773-A77F-5ED49A448D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53768" y="0"/>
            <a:ext cx="8284464" cy="6858000"/>
          </a:xfrm>
          <a:custGeom>
            <a:avLst/>
            <a:gdLst>
              <a:gd name="connsiteX0" fmla="*/ 1818109 w 8284464"/>
              <a:gd name="connsiteY0" fmla="*/ 0 h 6858000"/>
              <a:gd name="connsiteX1" fmla="*/ 6466355 w 8284464"/>
              <a:gd name="connsiteY1" fmla="*/ 0 h 6858000"/>
              <a:gd name="connsiteX2" fmla="*/ 6620596 w 8284464"/>
              <a:gd name="connsiteY2" fmla="*/ 109683 h 6858000"/>
              <a:gd name="connsiteX3" fmla="*/ 8284464 w 8284464"/>
              <a:gd name="connsiteY3" fmla="*/ 3429000 h 6858000"/>
              <a:gd name="connsiteX4" fmla="*/ 6620596 w 8284464"/>
              <a:gd name="connsiteY4" fmla="*/ 6748318 h 6858000"/>
              <a:gd name="connsiteX5" fmla="*/ 6466355 w 8284464"/>
              <a:gd name="connsiteY5" fmla="*/ 6858000 h 6858000"/>
              <a:gd name="connsiteX6" fmla="*/ 1818109 w 8284464"/>
              <a:gd name="connsiteY6" fmla="*/ 6858000 h 6858000"/>
              <a:gd name="connsiteX7" fmla="*/ 1663869 w 8284464"/>
              <a:gd name="connsiteY7" fmla="*/ 6748318 h 6858000"/>
              <a:gd name="connsiteX8" fmla="*/ 0 w 8284464"/>
              <a:gd name="connsiteY8" fmla="*/ 3429000 h 6858000"/>
              <a:gd name="connsiteX9" fmla="*/ 1663869 w 8284464"/>
              <a:gd name="connsiteY9" fmla="*/ 10968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284464" h="6858000">
                <a:moveTo>
                  <a:pt x="1818109" y="0"/>
                </a:moveTo>
                <a:lnTo>
                  <a:pt x="6466355" y="0"/>
                </a:lnTo>
                <a:lnTo>
                  <a:pt x="6620596" y="109683"/>
                </a:lnTo>
                <a:cubicBezTo>
                  <a:pt x="7630666" y="865069"/>
                  <a:pt x="8284464" y="2070683"/>
                  <a:pt x="8284464" y="3429000"/>
                </a:cubicBezTo>
                <a:cubicBezTo>
                  <a:pt x="8284464" y="4787317"/>
                  <a:pt x="7630666" y="5992931"/>
                  <a:pt x="6620596" y="6748318"/>
                </a:cubicBezTo>
                <a:lnTo>
                  <a:pt x="6466355" y="6858000"/>
                </a:lnTo>
                <a:lnTo>
                  <a:pt x="1818109" y="6858000"/>
                </a:lnTo>
                <a:lnTo>
                  <a:pt x="1663869" y="6748318"/>
                </a:lnTo>
                <a:cubicBezTo>
                  <a:pt x="653798" y="5992931"/>
                  <a:pt x="0" y="4787317"/>
                  <a:pt x="0" y="3429000"/>
                </a:cubicBezTo>
                <a:cubicBezTo>
                  <a:pt x="0" y="2070683"/>
                  <a:pt x="653798" y="865069"/>
                  <a:pt x="1663869" y="109683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DF9AD32D-FF05-44F4-BD4D-9CEE89B71E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118360" y="0"/>
            <a:ext cx="7955280" cy="6858000"/>
          </a:xfrm>
          <a:custGeom>
            <a:avLst/>
            <a:gdLst>
              <a:gd name="connsiteX0" fmla="*/ 1962423 w 7955280"/>
              <a:gd name="connsiteY0" fmla="*/ 0 h 6858000"/>
              <a:gd name="connsiteX1" fmla="*/ 5992858 w 7955280"/>
              <a:gd name="connsiteY1" fmla="*/ 0 h 6858000"/>
              <a:gd name="connsiteX2" fmla="*/ 6040191 w 7955280"/>
              <a:gd name="connsiteY2" fmla="*/ 27216 h 6858000"/>
              <a:gd name="connsiteX3" fmla="*/ 7955280 w 7955280"/>
              <a:gd name="connsiteY3" fmla="*/ 3429000 h 6858000"/>
              <a:gd name="connsiteX4" fmla="*/ 6040191 w 7955280"/>
              <a:gd name="connsiteY4" fmla="*/ 6830784 h 6858000"/>
              <a:gd name="connsiteX5" fmla="*/ 5992858 w 7955280"/>
              <a:gd name="connsiteY5" fmla="*/ 6858000 h 6858000"/>
              <a:gd name="connsiteX6" fmla="*/ 1962423 w 7955280"/>
              <a:gd name="connsiteY6" fmla="*/ 6858000 h 6858000"/>
              <a:gd name="connsiteX7" fmla="*/ 1915089 w 7955280"/>
              <a:gd name="connsiteY7" fmla="*/ 6830784 h 6858000"/>
              <a:gd name="connsiteX8" fmla="*/ 0 w 7955280"/>
              <a:gd name="connsiteY8" fmla="*/ 3429000 h 6858000"/>
              <a:gd name="connsiteX9" fmla="*/ 1915089 w 7955280"/>
              <a:gd name="connsiteY9" fmla="*/ 27216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955280" h="6858000">
                <a:moveTo>
                  <a:pt x="1962423" y="0"/>
                </a:moveTo>
                <a:lnTo>
                  <a:pt x="5992858" y="0"/>
                </a:lnTo>
                <a:lnTo>
                  <a:pt x="6040191" y="27216"/>
                </a:lnTo>
                <a:cubicBezTo>
                  <a:pt x="7188332" y="724844"/>
                  <a:pt x="7955280" y="1987357"/>
                  <a:pt x="7955280" y="3429000"/>
                </a:cubicBezTo>
                <a:cubicBezTo>
                  <a:pt x="7955280" y="4870644"/>
                  <a:pt x="7188332" y="6133157"/>
                  <a:pt x="6040191" y="6830784"/>
                </a:cubicBezTo>
                <a:lnTo>
                  <a:pt x="5992858" y="6858000"/>
                </a:lnTo>
                <a:lnTo>
                  <a:pt x="1962423" y="6858000"/>
                </a:lnTo>
                <a:lnTo>
                  <a:pt x="1915089" y="6830784"/>
                </a:lnTo>
                <a:cubicBezTo>
                  <a:pt x="766948" y="6133157"/>
                  <a:pt x="0" y="4870644"/>
                  <a:pt x="0" y="3429000"/>
                </a:cubicBezTo>
                <a:cubicBezTo>
                  <a:pt x="0" y="1987357"/>
                  <a:pt x="766948" y="724844"/>
                  <a:pt x="1915089" y="2721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996261-1011-49DC-AA2E-D229A5C818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55631" y="1441938"/>
            <a:ext cx="7080738" cy="397412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5400">
                <a:solidFill>
                  <a:schemeClr val="bg1">
                    <a:lumMod val="95000"/>
                    <a:lumOff val="5000"/>
                  </a:schemeClr>
                </a:solidFill>
              </a:rPr>
              <a:t>What determines your income?</a:t>
            </a:r>
          </a:p>
        </p:txBody>
      </p:sp>
      <p:pic>
        <p:nvPicPr>
          <p:cNvPr id="6" name="Picture 5" descr="A picture containing drawing&#10;&#10;Description automatically generated">
            <a:extLst>
              <a:ext uri="{FF2B5EF4-FFF2-40B4-BE49-F238E27FC236}">
                <a16:creationId xmlns:a16="http://schemas.microsoft.com/office/drawing/2014/main" id="{791B9EDA-A240-4AF2-9E47-090CAD2198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2823" y="6407220"/>
            <a:ext cx="1716445" cy="41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504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1CD81A2A-6ED4-4EF4-A14C-912D31E148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F0F09D5-56CA-477D-8210-5347E5ABB6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975" y="0"/>
            <a:ext cx="5393361" cy="1325563"/>
          </a:xfrm>
        </p:spPr>
        <p:txBody>
          <a:bodyPr>
            <a:normAutofit/>
          </a:bodyPr>
          <a:lstStyle/>
          <a:p>
            <a:r>
              <a:rPr lang="en-US" dirty="0"/>
              <a:t>Income is related to </a:t>
            </a: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1661932C-CA15-4E17-B115-FAE7CBEE47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198657" y="1"/>
            <a:ext cx="1155142" cy="625027"/>
          </a:xfrm>
          <a:custGeom>
            <a:avLst/>
            <a:gdLst>
              <a:gd name="connsiteX0" fmla="*/ 4784 w 1155142"/>
              <a:gd name="connsiteY0" fmla="*/ 0 h 625027"/>
              <a:gd name="connsiteX1" fmla="*/ 1150358 w 1155142"/>
              <a:gd name="connsiteY1" fmla="*/ 0 h 625027"/>
              <a:gd name="connsiteX2" fmla="*/ 1155142 w 1155142"/>
              <a:gd name="connsiteY2" fmla="*/ 47456 h 625027"/>
              <a:gd name="connsiteX3" fmla="*/ 577571 w 1155142"/>
              <a:gd name="connsiteY3" fmla="*/ 625027 h 625027"/>
              <a:gd name="connsiteX4" fmla="*/ 0 w 1155142"/>
              <a:gd name="connsiteY4" fmla="*/ 47456 h 6250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5142" h="625027">
                <a:moveTo>
                  <a:pt x="4784" y="0"/>
                </a:moveTo>
                <a:lnTo>
                  <a:pt x="1150358" y="0"/>
                </a:lnTo>
                <a:lnTo>
                  <a:pt x="1155142" y="47456"/>
                </a:lnTo>
                <a:cubicBezTo>
                  <a:pt x="1155142" y="366440"/>
                  <a:pt x="896555" y="625027"/>
                  <a:pt x="577571" y="625027"/>
                </a:cubicBezTo>
                <a:cubicBezTo>
                  <a:pt x="258587" y="625027"/>
                  <a:pt x="0" y="366440"/>
                  <a:pt x="0" y="47456"/>
                </a:cubicBezTo>
                <a:close/>
              </a:path>
            </a:pathLst>
          </a:custGeom>
          <a:solidFill>
            <a:schemeClr val="accent5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1095FB-5193-4CE3-8491-4AFE71F9E8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4325" y="1027906"/>
            <a:ext cx="6382023" cy="557291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400" dirty="0"/>
              <a:t>Choices you make about </a:t>
            </a:r>
          </a:p>
          <a:p>
            <a:r>
              <a:rPr lang="en-US" sz="2400" dirty="0"/>
              <a:t>Education</a:t>
            </a:r>
          </a:p>
          <a:p>
            <a:r>
              <a:rPr lang="en-US" sz="2400" dirty="0"/>
              <a:t>Training</a:t>
            </a:r>
          </a:p>
          <a:p>
            <a:r>
              <a:rPr lang="en-US" sz="2400" dirty="0"/>
              <a:t>Skill Development</a:t>
            </a:r>
          </a:p>
          <a:p>
            <a:r>
              <a:rPr lang="en-US" sz="2400" dirty="0"/>
              <a:t>And Career</a:t>
            </a:r>
          </a:p>
          <a:p>
            <a:pPr marL="0" indent="0">
              <a:buNone/>
            </a:pPr>
            <a:r>
              <a:rPr lang="en-US" sz="2400" dirty="0"/>
              <a:t>People with fewer skills or less education are likely to earn less than people with more skills and more education.  </a:t>
            </a:r>
          </a:p>
          <a:p>
            <a:pPr marL="0" indent="0">
              <a:buNone/>
            </a:pPr>
            <a:r>
              <a:rPr lang="en-US" sz="2400" dirty="0"/>
              <a:t>However, while new skills may increase your productivity, there is also an opportunity cost and some economic risk involved.  </a:t>
            </a:r>
          </a:p>
          <a:p>
            <a:pPr marL="0" indent="0">
              <a:buNone/>
            </a:pPr>
            <a:r>
              <a:rPr lang="en-US" sz="2400" dirty="0"/>
              <a:t>You must decide if the opportunity cost is worth the benefit of the training or education that you are seeking. </a:t>
            </a:r>
          </a:p>
          <a:p>
            <a:pPr marL="0" indent="0">
              <a:buNone/>
            </a:pPr>
            <a:endParaRPr lang="en-US" sz="1500" dirty="0"/>
          </a:p>
          <a:p>
            <a:pPr marL="0" indent="0">
              <a:buNone/>
            </a:pPr>
            <a:r>
              <a:rPr lang="en-US" sz="2200" dirty="0"/>
              <a:t>What does OPPORTUNITY COST mean to you? 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8590ADD5-9383-4D3D-9047-3DA2593CCB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08185" y="3423959"/>
            <a:ext cx="540822" cy="540822"/>
          </a:xfrm>
          <a:prstGeom prst="ellipse">
            <a:avLst/>
          </a:prstGeom>
          <a:noFill/>
          <a:ln w="1270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Graphic 6" descr="Education">
            <a:extLst>
              <a:ext uri="{FF2B5EF4-FFF2-40B4-BE49-F238E27FC236}">
                <a16:creationId xmlns:a16="http://schemas.microsoft.com/office/drawing/2014/main" id="{8E252A97-EC33-4334-8546-5BCB584D3C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887184" y="1216485"/>
            <a:ext cx="3781051" cy="3781051"/>
          </a:xfrm>
          <a:custGeom>
            <a:avLst/>
            <a:gdLst/>
            <a:ahLst/>
            <a:cxnLst/>
            <a:rect l="l" t="t" r="r" b="b"/>
            <a:pathLst>
              <a:path w="4114800" h="5712488">
                <a:moveTo>
                  <a:pt x="133155" y="0"/>
                </a:moveTo>
                <a:lnTo>
                  <a:pt x="3981645" y="0"/>
                </a:lnTo>
                <a:cubicBezTo>
                  <a:pt x="4055184" y="0"/>
                  <a:pt x="4114800" y="59616"/>
                  <a:pt x="4114800" y="133155"/>
                </a:cubicBezTo>
                <a:lnTo>
                  <a:pt x="4114800" y="5579333"/>
                </a:lnTo>
                <a:cubicBezTo>
                  <a:pt x="4114800" y="5652872"/>
                  <a:pt x="4055184" y="5712488"/>
                  <a:pt x="3981645" y="5712488"/>
                </a:cubicBezTo>
                <a:lnTo>
                  <a:pt x="133155" y="5712488"/>
                </a:lnTo>
                <a:cubicBezTo>
                  <a:pt x="59616" y="5712488"/>
                  <a:pt x="0" y="5652872"/>
                  <a:pt x="0" y="5579333"/>
                </a:cubicBezTo>
                <a:lnTo>
                  <a:pt x="0" y="133155"/>
                </a:lnTo>
                <a:cubicBezTo>
                  <a:pt x="0" y="59616"/>
                  <a:pt x="59616" y="0"/>
                  <a:pt x="133155" y="0"/>
                </a:cubicBezTo>
                <a:close/>
              </a:path>
            </a:pathLst>
          </a:custGeom>
        </p:spPr>
      </p:pic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DABE3E45-88CF-45D8-8D40-C773324D93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49602" y="1"/>
            <a:ext cx="2066948" cy="1621879"/>
          </a:xfrm>
          <a:custGeom>
            <a:avLst/>
            <a:gdLst>
              <a:gd name="connsiteX0" fmla="*/ 0 w 2066948"/>
              <a:gd name="connsiteY0" fmla="*/ 0 h 1621879"/>
              <a:gd name="connsiteX1" fmla="*/ 123825 w 2066948"/>
              <a:gd name="connsiteY1" fmla="*/ 0 h 1621879"/>
              <a:gd name="connsiteX2" fmla="*/ 123825 w 2066948"/>
              <a:gd name="connsiteY2" fmla="*/ 1452620 h 1621879"/>
              <a:gd name="connsiteX3" fmla="*/ 1881378 w 2066948"/>
              <a:gd name="connsiteY3" fmla="*/ 436017 h 1621879"/>
              <a:gd name="connsiteX4" fmla="*/ 1127572 w 2066948"/>
              <a:gd name="connsiteY4" fmla="*/ 0 h 1621879"/>
              <a:gd name="connsiteX5" fmla="*/ 1374887 w 2066948"/>
              <a:gd name="connsiteY5" fmla="*/ 0 h 1621879"/>
              <a:gd name="connsiteX6" fmla="*/ 2035969 w 2066948"/>
              <a:gd name="connsiteY6" fmla="*/ 382391 h 1621879"/>
              <a:gd name="connsiteX7" fmla="*/ 2058648 w 2066948"/>
              <a:gd name="connsiteY7" fmla="*/ 466963 h 1621879"/>
              <a:gd name="connsiteX8" fmla="*/ 2035969 w 2066948"/>
              <a:gd name="connsiteY8" fmla="*/ 489642 h 1621879"/>
              <a:gd name="connsiteX9" fmla="*/ 92869 w 2066948"/>
              <a:gd name="connsiteY9" fmla="*/ 1613592 h 1621879"/>
              <a:gd name="connsiteX10" fmla="*/ 61913 w 2066948"/>
              <a:gd name="connsiteY10" fmla="*/ 1621879 h 1621879"/>
              <a:gd name="connsiteX11" fmla="*/ 0 w 2066948"/>
              <a:gd name="connsiteY11" fmla="*/ 1559967 h 1621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066948" h="1621879">
                <a:moveTo>
                  <a:pt x="0" y="0"/>
                </a:moveTo>
                <a:lnTo>
                  <a:pt x="123825" y="0"/>
                </a:lnTo>
                <a:lnTo>
                  <a:pt x="123825" y="1452620"/>
                </a:lnTo>
                <a:lnTo>
                  <a:pt x="1881378" y="436017"/>
                </a:lnTo>
                <a:lnTo>
                  <a:pt x="1127572" y="0"/>
                </a:lnTo>
                <a:lnTo>
                  <a:pt x="1374887" y="0"/>
                </a:lnTo>
                <a:lnTo>
                  <a:pt x="2035969" y="382391"/>
                </a:lnTo>
                <a:cubicBezTo>
                  <a:pt x="2065582" y="399479"/>
                  <a:pt x="2075745" y="437340"/>
                  <a:pt x="2058648" y="466963"/>
                </a:cubicBezTo>
                <a:cubicBezTo>
                  <a:pt x="2053219" y="476384"/>
                  <a:pt x="2045389" y="484204"/>
                  <a:pt x="2035969" y="489642"/>
                </a:cubicBezTo>
                <a:lnTo>
                  <a:pt x="92869" y="1613592"/>
                </a:lnTo>
                <a:cubicBezTo>
                  <a:pt x="83458" y="1619031"/>
                  <a:pt x="72780" y="1621889"/>
                  <a:pt x="61913" y="1621879"/>
                </a:cubicBezTo>
                <a:cubicBezTo>
                  <a:pt x="27719" y="1621879"/>
                  <a:pt x="0" y="1594161"/>
                  <a:pt x="0" y="1559967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49CD1692-827B-4C8D-B4A1-134FD04CF4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138745" y="1027906"/>
            <a:ext cx="0" cy="1597708"/>
          </a:xfrm>
          <a:prstGeom prst="line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B91ECDA9-56DC-4270-8F33-01C5637B8C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463438">
            <a:off x="7456580" y="5166682"/>
            <a:ext cx="1835725" cy="2024785"/>
          </a:xfrm>
          <a:custGeom>
            <a:avLst/>
            <a:gdLst>
              <a:gd name="connsiteX0" fmla="*/ 1801138 w 1835725"/>
              <a:gd name="connsiteY0" fmla="*/ 1622662 h 2024785"/>
              <a:gd name="connsiteX1" fmla="*/ 1835717 w 1835725"/>
              <a:gd name="connsiteY1" fmla="*/ 1680254 h 2024785"/>
              <a:gd name="connsiteX2" fmla="*/ 1812568 w 1835725"/>
              <a:gd name="connsiteY2" fmla="*/ 1877193 h 2024785"/>
              <a:gd name="connsiteX3" fmla="*/ 1776210 w 1835725"/>
              <a:gd name="connsiteY3" fmla="*/ 2024785 h 2024785"/>
              <a:gd name="connsiteX4" fmla="*/ 1655772 w 1835725"/>
              <a:gd name="connsiteY4" fmla="*/ 1983449 h 2024785"/>
              <a:gd name="connsiteX5" fmla="*/ 1687591 w 1835725"/>
              <a:gd name="connsiteY5" fmla="*/ 1854495 h 2024785"/>
              <a:gd name="connsiteX6" fmla="*/ 1708939 w 1835725"/>
              <a:gd name="connsiteY6" fmla="*/ 1673301 h 2024785"/>
              <a:gd name="connsiteX7" fmla="*/ 1778129 w 1835725"/>
              <a:gd name="connsiteY7" fmla="*/ 1615979 h 2024785"/>
              <a:gd name="connsiteX8" fmla="*/ 1801138 w 1835725"/>
              <a:gd name="connsiteY8" fmla="*/ 1622662 h 2024785"/>
              <a:gd name="connsiteX9" fmla="*/ 1585229 w 1835725"/>
              <a:gd name="connsiteY9" fmla="*/ 764759 h 2024785"/>
              <a:gd name="connsiteX10" fmla="*/ 1623024 w 1835725"/>
              <a:gd name="connsiteY10" fmla="*/ 792810 h 2024785"/>
              <a:gd name="connsiteX11" fmla="*/ 1777614 w 1835725"/>
              <a:gd name="connsiteY11" fmla="*/ 1157141 h 2024785"/>
              <a:gd name="connsiteX12" fmla="*/ 1733799 w 1835725"/>
              <a:gd name="connsiteY12" fmla="*/ 1235532 h 2024785"/>
              <a:gd name="connsiteX13" fmla="*/ 1716464 w 1835725"/>
              <a:gd name="connsiteY13" fmla="*/ 1237722 h 2024785"/>
              <a:gd name="connsiteX14" fmla="*/ 1716464 w 1835725"/>
              <a:gd name="connsiteY14" fmla="*/ 1237913 h 2024785"/>
              <a:gd name="connsiteX15" fmla="*/ 1655409 w 1835725"/>
              <a:gd name="connsiteY15" fmla="*/ 1191717 h 2024785"/>
              <a:gd name="connsiteX16" fmla="*/ 1513200 w 1835725"/>
              <a:gd name="connsiteY16" fmla="*/ 856627 h 2024785"/>
              <a:gd name="connsiteX17" fmla="*/ 1538499 w 1835725"/>
              <a:gd name="connsiteY17" fmla="*/ 770415 h 2024785"/>
              <a:gd name="connsiteX18" fmla="*/ 1585229 w 1835725"/>
              <a:gd name="connsiteY18" fmla="*/ 764759 h 2024785"/>
              <a:gd name="connsiteX19" fmla="*/ 477919 w 1835725"/>
              <a:gd name="connsiteY19" fmla="*/ 21437 h 2024785"/>
              <a:gd name="connsiteX20" fmla="*/ 509236 w 1835725"/>
              <a:gd name="connsiteY20" fmla="*/ 84182 h 2024785"/>
              <a:gd name="connsiteX21" fmla="*/ 445829 w 1835725"/>
              <a:gd name="connsiteY21" fmla="*/ 139871 h 2024785"/>
              <a:gd name="connsiteX22" fmla="*/ 437447 w 1835725"/>
              <a:gd name="connsiteY22" fmla="*/ 139395 h 2024785"/>
              <a:gd name="connsiteX23" fmla="*/ 73211 w 1835725"/>
              <a:gd name="connsiteY23" fmla="*/ 137204 h 2024785"/>
              <a:gd name="connsiteX24" fmla="*/ 749 w 1835725"/>
              <a:gd name="connsiteY24" fmla="*/ 84082 h 2024785"/>
              <a:gd name="connsiteX25" fmla="*/ 53871 w 1835725"/>
              <a:gd name="connsiteY25" fmla="*/ 11621 h 2024785"/>
              <a:gd name="connsiteX26" fmla="*/ 58352 w 1835725"/>
              <a:gd name="connsiteY26" fmla="*/ 11093 h 2024785"/>
              <a:gd name="connsiteX27" fmla="*/ 454020 w 1835725"/>
              <a:gd name="connsiteY27" fmla="*/ 13474 h 2024785"/>
              <a:gd name="connsiteX28" fmla="*/ 477919 w 1835725"/>
              <a:gd name="connsiteY28" fmla="*/ 21437 h 2024785"/>
              <a:gd name="connsiteX29" fmla="*/ 957797 w 1835725"/>
              <a:gd name="connsiteY29" fmla="*/ 167970 h 2024785"/>
              <a:gd name="connsiteX30" fmla="*/ 1286982 w 1835725"/>
              <a:gd name="connsiteY30" fmla="*/ 387616 h 2024785"/>
              <a:gd name="connsiteX31" fmla="*/ 1293725 w 1835725"/>
              <a:gd name="connsiteY31" fmla="*/ 477075 h 2024785"/>
              <a:gd name="connsiteX32" fmla="*/ 1245453 w 1835725"/>
              <a:gd name="connsiteY32" fmla="*/ 499154 h 2024785"/>
              <a:gd name="connsiteX33" fmla="*/ 1245167 w 1835725"/>
              <a:gd name="connsiteY33" fmla="*/ 499154 h 2024785"/>
              <a:gd name="connsiteX34" fmla="*/ 1203638 w 1835725"/>
              <a:gd name="connsiteY34" fmla="*/ 484104 h 2024785"/>
              <a:gd name="connsiteX35" fmla="*/ 900647 w 1835725"/>
              <a:gd name="connsiteY35" fmla="*/ 281508 h 2024785"/>
              <a:gd name="connsiteX36" fmla="*/ 872454 w 1835725"/>
              <a:gd name="connsiteY36" fmla="*/ 196164 h 2024785"/>
              <a:gd name="connsiteX37" fmla="*/ 957797 w 1835725"/>
              <a:gd name="connsiteY37" fmla="*/ 167970 h 20247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835725" h="2024785">
                <a:moveTo>
                  <a:pt x="1801138" y="1622662"/>
                </a:moveTo>
                <a:cubicBezTo>
                  <a:pt x="1822105" y="1633400"/>
                  <a:pt x="1836117" y="1655372"/>
                  <a:pt x="1835717" y="1680254"/>
                </a:cubicBezTo>
                <a:cubicBezTo>
                  <a:pt x="1832093" y="1746382"/>
                  <a:pt x="1824354" y="1812154"/>
                  <a:pt x="1812568" y="1877193"/>
                </a:cubicBezTo>
                <a:lnTo>
                  <a:pt x="1776210" y="2024785"/>
                </a:lnTo>
                <a:lnTo>
                  <a:pt x="1655772" y="1983449"/>
                </a:lnTo>
                <a:lnTo>
                  <a:pt x="1687591" y="1854495"/>
                </a:lnTo>
                <a:cubicBezTo>
                  <a:pt x="1698455" y="1794657"/>
                  <a:pt x="1705590" y="1734142"/>
                  <a:pt x="1708939" y="1673301"/>
                </a:cubicBezTo>
                <a:cubicBezTo>
                  <a:pt x="1712216" y="1638363"/>
                  <a:pt x="1743190" y="1612703"/>
                  <a:pt x="1778129" y="1615979"/>
                </a:cubicBezTo>
                <a:cubicBezTo>
                  <a:pt x="1786387" y="1616753"/>
                  <a:pt x="1794149" y="1619084"/>
                  <a:pt x="1801138" y="1622662"/>
                </a:cubicBezTo>
                <a:close/>
                <a:moveTo>
                  <a:pt x="1585229" y="764759"/>
                </a:moveTo>
                <a:cubicBezTo>
                  <a:pt x="1600438" y="768789"/>
                  <a:pt x="1614156" y="778436"/>
                  <a:pt x="1623024" y="792810"/>
                </a:cubicBezTo>
                <a:cubicBezTo>
                  <a:pt x="1689575" y="907319"/>
                  <a:pt x="1741505" y="1029715"/>
                  <a:pt x="1777614" y="1157141"/>
                </a:cubicBezTo>
                <a:cubicBezTo>
                  <a:pt x="1787149" y="1190888"/>
                  <a:pt x="1767537" y="1225969"/>
                  <a:pt x="1733799" y="1235532"/>
                </a:cubicBezTo>
                <a:cubicBezTo>
                  <a:pt x="1728151" y="1237046"/>
                  <a:pt x="1722312" y="1237780"/>
                  <a:pt x="1716464" y="1237722"/>
                </a:cubicBezTo>
                <a:lnTo>
                  <a:pt x="1716464" y="1237913"/>
                </a:lnTo>
                <a:cubicBezTo>
                  <a:pt x="1688070" y="1237913"/>
                  <a:pt x="1663124" y="1219044"/>
                  <a:pt x="1655409" y="1191717"/>
                </a:cubicBezTo>
                <a:cubicBezTo>
                  <a:pt x="1622214" y="1074512"/>
                  <a:pt x="1574437" y="961936"/>
                  <a:pt x="1513200" y="856627"/>
                </a:cubicBezTo>
                <a:cubicBezTo>
                  <a:pt x="1496379" y="825834"/>
                  <a:pt x="1507704" y="787236"/>
                  <a:pt x="1538499" y="770415"/>
                </a:cubicBezTo>
                <a:cubicBezTo>
                  <a:pt x="1553325" y="762319"/>
                  <a:pt x="1570022" y="760730"/>
                  <a:pt x="1585229" y="764759"/>
                </a:cubicBezTo>
                <a:close/>
                <a:moveTo>
                  <a:pt x="477919" y="21437"/>
                </a:moveTo>
                <a:cubicBezTo>
                  <a:pt x="499341" y="33775"/>
                  <a:pt x="512445" y="58102"/>
                  <a:pt x="509236" y="84182"/>
                </a:cubicBezTo>
                <a:cubicBezTo>
                  <a:pt x="505303" y="116151"/>
                  <a:pt x="478038" y="140098"/>
                  <a:pt x="445829" y="139871"/>
                </a:cubicBezTo>
                <a:cubicBezTo>
                  <a:pt x="443027" y="139899"/>
                  <a:pt x="440227" y="139740"/>
                  <a:pt x="437447" y="139395"/>
                </a:cubicBezTo>
                <a:cubicBezTo>
                  <a:pt x="316592" y="123615"/>
                  <a:pt x="194247" y="122878"/>
                  <a:pt x="73211" y="137204"/>
                </a:cubicBezTo>
                <a:cubicBezTo>
                  <a:pt x="38532" y="142545"/>
                  <a:pt x="6090" y="118762"/>
                  <a:pt x="749" y="84082"/>
                </a:cubicBezTo>
                <a:cubicBezTo>
                  <a:pt x="-4591" y="49403"/>
                  <a:pt x="19192" y="16961"/>
                  <a:pt x="53871" y="11621"/>
                </a:cubicBezTo>
                <a:cubicBezTo>
                  <a:pt x="55358" y="11392"/>
                  <a:pt x="56852" y="11216"/>
                  <a:pt x="58352" y="11093"/>
                </a:cubicBezTo>
                <a:cubicBezTo>
                  <a:pt x="189834" y="-4456"/>
                  <a:pt x="322735" y="-3656"/>
                  <a:pt x="454020" y="13474"/>
                </a:cubicBezTo>
                <a:cubicBezTo>
                  <a:pt x="462713" y="14543"/>
                  <a:pt x="470778" y="17324"/>
                  <a:pt x="477919" y="21437"/>
                </a:cubicBezTo>
                <a:close/>
                <a:moveTo>
                  <a:pt x="957797" y="167970"/>
                </a:moveTo>
                <a:cubicBezTo>
                  <a:pt x="1076184" y="227289"/>
                  <a:pt x="1186759" y="301068"/>
                  <a:pt x="1286982" y="387616"/>
                </a:cubicBezTo>
                <a:cubicBezTo>
                  <a:pt x="1313547" y="410457"/>
                  <a:pt x="1316566" y="450510"/>
                  <a:pt x="1293725" y="477075"/>
                </a:cubicBezTo>
                <a:cubicBezTo>
                  <a:pt x="1281638" y="491137"/>
                  <a:pt x="1263998" y="499204"/>
                  <a:pt x="1245453" y="499154"/>
                </a:cubicBezTo>
                <a:lnTo>
                  <a:pt x="1245167" y="499154"/>
                </a:lnTo>
                <a:cubicBezTo>
                  <a:pt x="1229965" y="499301"/>
                  <a:pt x="1215220" y="493956"/>
                  <a:pt x="1203638" y="484104"/>
                </a:cubicBezTo>
                <a:cubicBezTo>
                  <a:pt x="1111407" y="404300"/>
                  <a:pt x="1009633" y="336248"/>
                  <a:pt x="900647" y="281508"/>
                </a:cubicBezTo>
                <a:cubicBezTo>
                  <a:pt x="869295" y="265726"/>
                  <a:pt x="856672" y="227516"/>
                  <a:pt x="872454" y="196164"/>
                </a:cubicBezTo>
                <a:cubicBezTo>
                  <a:pt x="888235" y="164811"/>
                  <a:pt x="926445" y="152188"/>
                  <a:pt x="957797" y="167970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75F47824-961D-465D-84F9-EAE11BC617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09527" y="6033795"/>
            <a:ext cx="1991064" cy="824205"/>
          </a:xfrm>
          <a:custGeom>
            <a:avLst/>
            <a:gdLst>
              <a:gd name="connsiteX0" fmla="*/ 995532 w 1991064"/>
              <a:gd name="connsiteY0" fmla="*/ 0 h 824205"/>
              <a:gd name="connsiteX1" fmla="*/ 1984823 w 1991064"/>
              <a:gd name="connsiteY1" fmla="*/ 784423 h 824205"/>
              <a:gd name="connsiteX2" fmla="*/ 1991064 w 1991064"/>
              <a:gd name="connsiteY2" fmla="*/ 824205 h 824205"/>
              <a:gd name="connsiteX3" fmla="*/ 0 w 1991064"/>
              <a:gd name="connsiteY3" fmla="*/ 824205 h 824205"/>
              <a:gd name="connsiteX4" fmla="*/ 6241 w 1991064"/>
              <a:gd name="connsiteY4" fmla="*/ 784423 h 824205"/>
              <a:gd name="connsiteX5" fmla="*/ 995532 w 1991064"/>
              <a:gd name="connsiteY5" fmla="*/ 0 h 8242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91064" h="824205">
                <a:moveTo>
                  <a:pt x="995532" y="0"/>
                </a:moveTo>
                <a:cubicBezTo>
                  <a:pt x="1483521" y="0"/>
                  <a:pt x="1890663" y="336754"/>
                  <a:pt x="1984823" y="784423"/>
                </a:cubicBezTo>
                <a:lnTo>
                  <a:pt x="1991064" y="824205"/>
                </a:lnTo>
                <a:lnTo>
                  <a:pt x="0" y="824205"/>
                </a:lnTo>
                <a:lnTo>
                  <a:pt x="6241" y="784423"/>
                </a:lnTo>
                <a:cubicBezTo>
                  <a:pt x="100402" y="336754"/>
                  <a:pt x="507544" y="0"/>
                  <a:pt x="99553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FEC9DA3E-C1D7-472D-B7C0-F71AE41FBA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51696" y="5519196"/>
            <a:ext cx="1340305" cy="1338805"/>
          </a:xfrm>
          <a:custGeom>
            <a:avLst/>
            <a:gdLst>
              <a:gd name="connsiteX0" fmla="*/ 61913 w 1340305"/>
              <a:gd name="connsiteY0" fmla="*/ 0 h 1338805"/>
              <a:gd name="connsiteX1" fmla="*/ 1340305 w 1340305"/>
              <a:gd name="connsiteY1" fmla="*/ 0 h 1338805"/>
              <a:gd name="connsiteX2" fmla="*/ 1340305 w 1340305"/>
              <a:gd name="connsiteY2" fmla="*/ 123825 h 1338805"/>
              <a:gd name="connsiteX3" fmla="*/ 123825 w 1340305"/>
              <a:gd name="connsiteY3" fmla="*/ 123825 h 1338805"/>
              <a:gd name="connsiteX4" fmla="*/ 123825 w 1340305"/>
              <a:gd name="connsiteY4" fmla="*/ 1338805 h 1338805"/>
              <a:gd name="connsiteX5" fmla="*/ 0 w 1340305"/>
              <a:gd name="connsiteY5" fmla="*/ 1338805 h 1338805"/>
              <a:gd name="connsiteX6" fmla="*/ 0 w 1340305"/>
              <a:gd name="connsiteY6" fmla="*/ 61913 h 1338805"/>
              <a:gd name="connsiteX7" fmla="*/ 61913 w 1340305"/>
              <a:gd name="connsiteY7" fmla="*/ 0 h 1338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40305" h="1338805">
                <a:moveTo>
                  <a:pt x="61913" y="0"/>
                </a:moveTo>
                <a:lnTo>
                  <a:pt x="1340305" y="0"/>
                </a:lnTo>
                <a:lnTo>
                  <a:pt x="1340305" y="123825"/>
                </a:lnTo>
                <a:lnTo>
                  <a:pt x="123825" y="123825"/>
                </a:lnTo>
                <a:lnTo>
                  <a:pt x="123825" y="1338805"/>
                </a:lnTo>
                <a:lnTo>
                  <a:pt x="0" y="1338805"/>
                </a:ln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15" name="Picture 14" descr="A picture containing drawing&#10;&#10;Description automatically generated">
            <a:extLst>
              <a:ext uri="{FF2B5EF4-FFF2-40B4-BE49-F238E27FC236}">
                <a16:creationId xmlns:a16="http://schemas.microsoft.com/office/drawing/2014/main" id="{2C725B37-7B4F-4A60-9574-F1C7DE59540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8963" y="6497076"/>
            <a:ext cx="1340305" cy="320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707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9" name="Rectangle 38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412A7E8-93F5-413C-B99E-5C583053FF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5884" y="648747"/>
            <a:ext cx="3200400" cy="446116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Earning Potential Activity: </a:t>
            </a:r>
            <a:br>
              <a:rPr lang="en-US" dirty="0">
                <a:solidFill>
                  <a:srgbClr val="FFFFFF"/>
                </a:solidFill>
              </a:rPr>
            </a:br>
            <a:r>
              <a:rPr lang="en-US" dirty="0">
                <a:solidFill>
                  <a:srgbClr val="FFFFFF"/>
                </a:solidFill>
              </a:rPr>
              <a:t>A few things to keep in mind. </a:t>
            </a:r>
          </a:p>
        </p:txBody>
      </p:sp>
      <p:sp>
        <p:nvSpPr>
          <p:cNvPr id="43" name="Arc 42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A18FE4-0433-4B3E-A718-BCC8D55393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67272" y="152400"/>
            <a:ext cx="7615153" cy="6496049"/>
          </a:xfrm>
        </p:spPr>
        <p:txBody>
          <a:bodyPr anchor="ctr">
            <a:normAutofit/>
          </a:bodyPr>
          <a:lstStyle/>
          <a:p>
            <a:r>
              <a:rPr lang="en-US" sz="2200" dirty="0"/>
              <a:t>This is a small sample of possible employment opportunities for each level of schooling. There are many possible outliers.</a:t>
            </a:r>
          </a:p>
          <a:p>
            <a:r>
              <a:rPr lang="en-US" sz="2200" dirty="0"/>
              <a:t>Jobs are based on “just out of school” opportunities.  </a:t>
            </a:r>
          </a:p>
          <a:p>
            <a:r>
              <a:rPr lang="en-US" sz="2200" dirty="0"/>
              <a:t>All hourly rates were taken from the national average.</a:t>
            </a:r>
          </a:p>
          <a:p>
            <a:r>
              <a:rPr lang="en-US" sz="2200" dirty="0"/>
              <a:t>The minimum wage is based on Oregon’s minimum wage as of July 2024. </a:t>
            </a:r>
            <a:r>
              <a:rPr lang="en-US" sz="2200" b="1" dirty="0"/>
              <a:t>Oregon Minimum Wage in Portland Metro - $15.95</a:t>
            </a:r>
          </a:p>
          <a:p>
            <a:r>
              <a:rPr lang="en-US" sz="2200" dirty="0"/>
              <a:t>Loan amounts were determined by taking </a:t>
            </a:r>
            <a:r>
              <a:rPr lang="en-US" sz="2200" b="1" dirty="0"/>
              <a:t>half </a:t>
            </a:r>
            <a:r>
              <a:rPr lang="en-US" sz="2200" dirty="0"/>
              <a:t>the average cost to obtain the degree(s) mentioned. </a:t>
            </a:r>
          </a:p>
          <a:p>
            <a:r>
              <a:rPr lang="en-US" sz="2200" dirty="0"/>
              <a:t>Price of school can vary by tens of thousands of dollars a year. </a:t>
            </a:r>
          </a:p>
          <a:p>
            <a:pPr lvl="1"/>
            <a:r>
              <a:rPr lang="en-US" sz="1700" dirty="0"/>
              <a:t>The most expensive 4-year colleges cost between $60,000-$90,000 a year. </a:t>
            </a:r>
          </a:p>
          <a:p>
            <a:pPr lvl="1"/>
            <a:r>
              <a:rPr lang="en-US" sz="1700" dirty="0"/>
              <a:t>The most affordable 4-year colleges can go as low as $7,000-$8,000 a year.</a:t>
            </a:r>
          </a:p>
          <a:p>
            <a:pPr lvl="1"/>
            <a:r>
              <a:rPr lang="en-US" sz="1700" dirty="0"/>
              <a:t>The cost of a 4-year school will depend on many factors – </a:t>
            </a:r>
          </a:p>
          <a:p>
            <a:pPr lvl="2"/>
            <a:r>
              <a:rPr lang="en-US" sz="1700" dirty="0"/>
              <a:t>In state or out-of-state schooling? </a:t>
            </a:r>
          </a:p>
          <a:p>
            <a:pPr lvl="2"/>
            <a:r>
              <a:rPr lang="en-US" sz="1700" dirty="0"/>
              <a:t>Private or state university? </a:t>
            </a:r>
          </a:p>
          <a:p>
            <a:pPr marL="0" indent="0">
              <a:buNone/>
            </a:pPr>
            <a:endParaRPr lang="en-US" sz="1300" dirty="0"/>
          </a:p>
        </p:txBody>
      </p:sp>
      <p:pic>
        <p:nvPicPr>
          <p:cNvPr id="26" name="Picture 25" descr="A picture containing drawing&#10;&#10;Description automatically generated">
            <a:extLst>
              <a:ext uri="{FF2B5EF4-FFF2-40B4-BE49-F238E27FC236}">
                <a16:creationId xmlns:a16="http://schemas.microsoft.com/office/drawing/2014/main" id="{B9597E5E-AAB9-4A00-878D-AA54141FEF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4227" y="6538912"/>
            <a:ext cx="1204517" cy="289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13634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89575E1-3389-451A-A5F7-27854C25C5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4293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3CCC5C-D88E-40FB-B30B-23DCDBD01D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4"/>
            <a:ext cx="4167268" cy="685800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60048E3-5873-40C3-97CF-8AAD16F780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8707" y="253143"/>
            <a:ext cx="3200400" cy="2837656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A few more things to keep in mind… </a:t>
            </a: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C37A95-19D4-40E2-80EE-D143EA7146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82158" y="-314799"/>
            <a:ext cx="7466567" cy="6853711"/>
          </a:xfrm>
        </p:spPr>
        <p:txBody>
          <a:bodyPr anchor="ctr">
            <a:normAutofit/>
          </a:bodyPr>
          <a:lstStyle/>
          <a:p>
            <a:pPr lvl="0"/>
            <a:r>
              <a:rPr lang="en-US" sz="2100" dirty="0"/>
              <a:t>Federal and private student loan rates shift depending on current trends. You might take out a loan your freshman year at 5.2% and go back for more your sophomore year to find rates have risen to 6.2%. These small changes can make a big difference in the amount you pay over the life of your loan. </a:t>
            </a:r>
          </a:p>
          <a:p>
            <a:r>
              <a:rPr lang="en-US" sz="2100" dirty="0"/>
              <a:t>In general, the rates for student loans have consistently fallen between 4.5%-7.9% for the past 20 years. </a:t>
            </a:r>
          </a:p>
          <a:p>
            <a:pPr marL="0" indent="0">
              <a:buNone/>
            </a:pPr>
            <a:r>
              <a:rPr lang="en-US" sz="2100" b="1" dirty="0"/>
              <a:t>	Example:</a:t>
            </a:r>
            <a:r>
              <a:rPr lang="en-US" sz="2100" dirty="0"/>
              <a:t> Total Student Loan = $54,000 </a:t>
            </a:r>
            <a:br>
              <a:rPr lang="en-US" sz="2100" dirty="0">
                <a:cs typeface="Calibri"/>
              </a:rPr>
            </a:br>
            <a:br>
              <a:rPr lang="en-US" sz="2100" dirty="0"/>
            </a:br>
            <a:r>
              <a:rPr lang="en-US" sz="2100" dirty="0"/>
              <a:t>	If payed over 20 years with an interest rate of 		</a:t>
            </a:r>
            <a:r>
              <a:rPr lang="en-US" sz="2100" b="1" dirty="0"/>
              <a:t>5.2%</a:t>
            </a:r>
            <a:r>
              <a:rPr lang="en-US" sz="2100" dirty="0"/>
              <a:t> the </a:t>
            </a:r>
            <a:r>
              <a:rPr lang="en-US" sz="2100" b="1" dirty="0"/>
              <a:t>total interest paid</a:t>
            </a:r>
            <a:r>
              <a:rPr lang="en-US" sz="2100" dirty="0"/>
              <a:t> will be </a:t>
            </a:r>
            <a:r>
              <a:rPr lang="en-US" sz="2100" b="1" dirty="0"/>
              <a:t>$32,968.61</a:t>
            </a:r>
            <a:r>
              <a:rPr lang="en-US" sz="2100" dirty="0"/>
              <a:t> 		with a monthly payment of $362.37 making your 		total payment $86,968.61</a:t>
            </a:r>
            <a:br>
              <a:rPr lang="en-US" sz="2100" dirty="0">
                <a:cs typeface="Calibri"/>
              </a:rPr>
            </a:br>
            <a:br>
              <a:rPr lang="en-US" sz="2100" dirty="0">
                <a:cs typeface="Calibri"/>
              </a:rPr>
            </a:br>
            <a:r>
              <a:rPr lang="en-US" sz="2100" dirty="0"/>
              <a:t>	If payed over 20 years with an interest rate of 		</a:t>
            </a:r>
            <a:r>
              <a:rPr lang="en-US" sz="2100" b="1" dirty="0"/>
              <a:t>6.2%</a:t>
            </a:r>
            <a:r>
              <a:rPr lang="en-US" sz="2100" dirty="0"/>
              <a:t> the </a:t>
            </a:r>
            <a:r>
              <a:rPr lang="en-US" sz="2100" b="1" dirty="0"/>
              <a:t>total interest paid</a:t>
            </a:r>
            <a:r>
              <a:rPr lang="en-US" sz="2100" dirty="0"/>
              <a:t> will be </a:t>
            </a:r>
            <a:r>
              <a:rPr lang="en-US" sz="2100" b="1" dirty="0"/>
              <a:t>$40,350.99 		</a:t>
            </a:r>
            <a:r>
              <a:rPr lang="en-US" sz="2100" dirty="0"/>
              <a:t>with a monthly payment of $393.13 making your 		total payment $94,350.99</a:t>
            </a:r>
            <a:endParaRPr lang="en-US" dirty="0">
              <a:cs typeface="Calibri" panose="020F0502020204030204"/>
            </a:endParaRPr>
          </a:p>
          <a:p>
            <a:r>
              <a:rPr lang="en-US" sz="2100" dirty="0"/>
              <a:t>The cost of school is estimated INCLUDING the cost of living while going to school (school loans cover housing too!).</a:t>
            </a:r>
          </a:p>
        </p:txBody>
      </p:sp>
      <p:pic>
        <p:nvPicPr>
          <p:cNvPr id="7" name="Picture 6" descr="A picture containing drawing&#10;&#10;Description automatically generated">
            <a:extLst>
              <a:ext uri="{FF2B5EF4-FFF2-40B4-BE49-F238E27FC236}">
                <a16:creationId xmlns:a16="http://schemas.microsoft.com/office/drawing/2014/main" id="{83EF906F-E8D6-4B38-A13C-3DBA8CA06C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9753" y="6475580"/>
            <a:ext cx="1356330" cy="325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88678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AFA67CD3-AB4E-4A7A-BEB8-53C445D8C4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77125" y="3726"/>
            <a:ext cx="5614875" cy="6858000"/>
          </a:xfrm>
          <a:prstGeom prst="rect">
            <a:avLst/>
          </a:prstGeom>
          <a:gradFill>
            <a:gsLst>
              <a:gs pos="0">
                <a:schemeClr val="accent2"/>
              </a:gs>
              <a:gs pos="25000">
                <a:schemeClr val="accent2"/>
              </a:gs>
              <a:gs pos="94000">
                <a:schemeClr val="accent1"/>
              </a:gs>
              <a:gs pos="100000">
                <a:schemeClr val="accent1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7CF545F-9C2E-4446-97CD-AD92990C2B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40750A-2AB6-44E5-BA08-90410D25C3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5420" y="1116835"/>
            <a:ext cx="6638924" cy="5022746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2400" dirty="0">
                <a:solidFill>
                  <a:srgbClr val="000000"/>
                </a:solidFill>
              </a:rPr>
              <a:t>There’s a lot to learn about how your decisions impact your earning potential! Use the directions below to fill out </a:t>
            </a:r>
            <a:r>
              <a:rPr lang="en-US" sz="2400" b="1" dirty="0">
                <a:solidFill>
                  <a:srgbClr val="000000"/>
                </a:solidFill>
              </a:rPr>
              <a:t>Earning Potential Worksheet 1.</a:t>
            </a:r>
            <a:endParaRPr lang="en-US" sz="2400" b="1" dirty="0">
              <a:solidFill>
                <a:srgbClr val="000000"/>
              </a:solidFill>
              <a:cs typeface="Calibri"/>
            </a:endParaRPr>
          </a:p>
          <a:p>
            <a:pPr marL="0" indent="0">
              <a:buNone/>
            </a:pPr>
            <a:r>
              <a:rPr lang="en-US" sz="2400" b="1" dirty="0">
                <a:solidFill>
                  <a:srgbClr val="000000"/>
                </a:solidFill>
              </a:rPr>
              <a:t>Directions: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>
                <a:solidFill>
                  <a:srgbClr val="000000"/>
                </a:solidFill>
              </a:rPr>
              <a:t>Read the entire summary section of your Earning Potential card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>
                <a:solidFill>
                  <a:srgbClr val="000000"/>
                </a:solidFill>
              </a:rPr>
              <a:t>Fill in your earning potential sheet with information contained in the summary section of your card.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>
                <a:solidFill>
                  <a:srgbClr val="000000"/>
                </a:solidFill>
              </a:rPr>
              <a:t>Assume the following information: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A month is 4 weeks 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You work 8 hours a day, 5 days a week</a:t>
            </a:r>
          </a:p>
          <a:p>
            <a:endParaRPr lang="en-US" sz="2400" dirty="0">
              <a:solidFill>
                <a:srgbClr val="000000"/>
              </a:solidFill>
            </a:endParaRPr>
          </a:p>
        </p:txBody>
      </p:sp>
      <p:sp>
        <p:nvSpPr>
          <p:cNvPr id="13" name="Freeform 62">
            <a:extLst>
              <a:ext uri="{FF2B5EF4-FFF2-40B4-BE49-F238E27FC236}">
                <a16:creationId xmlns:a16="http://schemas.microsoft.com/office/drawing/2014/main" id="{339C8D78-A644-462F-B674-F440635E53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191562" y="738619"/>
            <a:ext cx="5000438" cy="5400962"/>
          </a:xfrm>
          <a:custGeom>
            <a:avLst/>
            <a:gdLst>
              <a:gd name="connsiteX0" fmla="*/ 2299956 w 5000438"/>
              <a:gd name="connsiteY0" fmla="*/ 0 h 5400962"/>
              <a:gd name="connsiteX1" fmla="*/ 5000438 w 5000438"/>
              <a:gd name="connsiteY1" fmla="*/ 2700481 h 5400962"/>
              <a:gd name="connsiteX2" fmla="*/ 2299956 w 5000438"/>
              <a:gd name="connsiteY2" fmla="*/ 5400962 h 5400962"/>
              <a:gd name="connsiteX3" fmla="*/ 60675 w 5000438"/>
              <a:gd name="connsiteY3" fmla="*/ 4210346 h 5400962"/>
              <a:gd name="connsiteX4" fmla="*/ 0 w 5000438"/>
              <a:gd name="connsiteY4" fmla="*/ 4110472 h 5400962"/>
              <a:gd name="connsiteX5" fmla="*/ 0 w 5000438"/>
              <a:gd name="connsiteY5" fmla="*/ 1290491 h 5400962"/>
              <a:gd name="connsiteX6" fmla="*/ 60675 w 5000438"/>
              <a:gd name="connsiteY6" fmla="*/ 1190617 h 5400962"/>
              <a:gd name="connsiteX7" fmla="*/ 2299956 w 5000438"/>
              <a:gd name="connsiteY7" fmla="*/ 0 h 5400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00438" h="5400962">
                <a:moveTo>
                  <a:pt x="2299956" y="0"/>
                </a:moveTo>
                <a:cubicBezTo>
                  <a:pt x="3791390" y="0"/>
                  <a:pt x="5000438" y="1209047"/>
                  <a:pt x="5000438" y="2700481"/>
                </a:cubicBezTo>
                <a:cubicBezTo>
                  <a:pt x="5000438" y="4191915"/>
                  <a:pt x="3791390" y="5400962"/>
                  <a:pt x="2299956" y="5400962"/>
                </a:cubicBezTo>
                <a:cubicBezTo>
                  <a:pt x="1367810" y="5400962"/>
                  <a:pt x="545971" y="4928678"/>
                  <a:pt x="60675" y="4210346"/>
                </a:cubicBezTo>
                <a:lnTo>
                  <a:pt x="0" y="4110472"/>
                </a:lnTo>
                <a:lnTo>
                  <a:pt x="0" y="1290491"/>
                </a:lnTo>
                <a:lnTo>
                  <a:pt x="60675" y="1190617"/>
                </a:lnTo>
                <a:cubicBezTo>
                  <a:pt x="545971" y="472284"/>
                  <a:pt x="1367810" y="0"/>
                  <a:pt x="2299956" y="0"/>
                </a:cubicBezTo>
                <a:close/>
              </a:path>
            </a:pathLst>
          </a:custGeom>
          <a:solidFill>
            <a:srgbClr val="FFFFFF"/>
          </a:solidFill>
          <a:ln>
            <a:gradFill>
              <a:gsLst>
                <a:gs pos="0">
                  <a:schemeClr val="accent2"/>
                </a:gs>
                <a:gs pos="23000">
                  <a:schemeClr val="accent2"/>
                </a:gs>
                <a:gs pos="83000">
                  <a:schemeClr val="accent1"/>
                </a:gs>
                <a:gs pos="100000">
                  <a:schemeClr val="accent1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4" name="Picture 3" descr="A picture containing drawing&#10;&#10;Description automatically generated">
            <a:extLst>
              <a:ext uri="{FF2B5EF4-FFF2-40B4-BE49-F238E27FC236}">
                <a16:creationId xmlns:a16="http://schemas.microsoft.com/office/drawing/2014/main" id="{ECAF4532-40A4-4F92-89F4-68C2304F34E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1289" y="6450904"/>
            <a:ext cx="1247321" cy="29935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5EBAFBF-16EA-4D1B-A82F-BD637B57A1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59415" y="1743075"/>
            <a:ext cx="3218210" cy="3000375"/>
          </a:xfrm>
        </p:spPr>
        <p:txBody>
          <a:bodyPr>
            <a:noAutofit/>
          </a:bodyPr>
          <a:lstStyle/>
          <a:p>
            <a:pPr algn="ctr"/>
            <a:r>
              <a:rPr lang="en-US" sz="6600" dirty="0">
                <a:solidFill>
                  <a:srgbClr val="000000"/>
                </a:solidFill>
              </a:rPr>
              <a:t>Earning Potential Activity</a:t>
            </a:r>
          </a:p>
        </p:txBody>
      </p:sp>
    </p:spTree>
    <p:extLst>
      <p:ext uri="{BB962C8B-B14F-4D97-AF65-F5344CB8AC3E}">
        <p14:creationId xmlns:p14="http://schemas.microsoft.com/office/powerpoint/2010/main" val="34638924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75954F0-D0A9-492B-9DE1-D2385CC1DB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3532727"/>
          </a:xfrm>
        </p:spPr>
        <p:txBody>
          <a:bodyPr>
            <a:normAutofit/>
          </a:bodyPr>
          <a:lstStyle/>
          <a:p>
            <a:r>
              <a:rPr lang="en-US" sz="4800" b="1" dirty="0">
                <a:solidFill>
                  <a:srgbClr val="FFFFFF"/>
                </a:solidFill>
              </a:rPr>
              <a:t>What do you notice… </a:t>
            </a: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1CEF07-F9CA-4B9A-8B0D-347F131B55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308" y="591345"/>
            <a:ext cx="7297017" cy="5028406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3600" dirty="0"/>
              <a:t>When looking at our earning potential chart, what do you notice? </a:t>
            </a:r>
            <a:endParaRPr lang="en-US" sz="3600"/>
          </a:p>
          <a:p>
            <a:pPr marL="0" indent="0">
              <a:buNone/>
            </a:pPr>
            <a:endParaRPr lang="en-US" sz="1800" dirty="0"/>
          </a:p>
          <a:p>
            <a:r>
              <a:rPr lang="en-US" dirty="0"/>
              <a:t>Does more schooling </a:t>
            </a:r>
            <a:r>
              <a:rPr lang="en-US" i="1" dirty="0"/>
              <a:t>always </a:t>
            </a:r>
            <a:r>
              <a:rPr lang="en-US" dirty="0"/>
              <a:t>equate to more earning? </a:t>
            </a:r>
          </a:p>
          <a:p>
            <a:r>
              <a:rPr lang="en-US" dirty="0"/>
              <a:t>If you choose a level of schooling, are you able to then continue your education to up your earning potential in the future? </a:t>
            </a:r>
          </a:p>
          <a:p>
            <a:r>
              <a:rPr lang="en-US" dirty="0"/>
              <a:t>What else do you notice about this activity? </a:t>
            </a:r>
          </a:p>
        </p:txBody>
      </p:sp>
    </p:spTree>
    <p:extLst>
      <p:ext uri="{BB962C8B-B14F-4D97-AF65-F5344CB8AC3E}">
        <p14:creationId xmlns:p14="http://schemas.microsoft.com/office/powerpoint/2010/main" val="36114410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2BC26D8-82FB-445E-AA49-62A77D7C1E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D69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B44330D-EA18-4254-AA95-EB4994853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A picture containing drawing&#10;&#10;Description automatically generated">
            <a:extLst>
              <a:ext uri="{FF2B5EF4-FFF2-40B4-BE49-F238E27FC236}">
                <a16:creationId xmlns:a16="http://schemas.microsoft.com/office/drawing/2014/main" id="{24A7DBC1-BF4C-44DA-B4CF-EE0A08E2D3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467" y="2120392"/>
            <a:ext cx="10905066" cy="261721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2201901-7880-78AC-3494-1731DE2292B6}"/>
              </a:ext>
            </a:extLst>
          </p:cNvPr>
          <p:cNvSpPr txBox="1"/>
          <p:nvPr/>
        </p:nvSpPr>
        <p:spPr>
          <a:xfrm>
            <a:off x="2146301" y="5060941"/>
            <a:ext cx="9402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Questions? Contact us at kristinm@pnwfcu.org</a:t>
            </a:r>
          </a:p>
        </p:txBody>
      </p:sp>
    </p:spTree>
    <p:extLst>
      <p:ext uri="{BB962C8B-B14F-4D97-AF65-F5344CB8AC3E}">
        <p14:creationId xmlns:p14="http://schemas.microsoft.com/office/powerpoint/2010/main" val="39399353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88333BA-AE6E-427A-9B16-A39C8073F4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98ED85F-DCEE-4B50-802E-71A6E3E12B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21564" y="320040"/>
            <a:ext cx="11548872" cy="6217920"/>
          </a:xfrm>
          <a:prstGeom prst="rect">
            <a:avLst/>
          </a:prstGeom>
          <a:solidFill>
            <a:schemeClr val="bg1"/>
          </a:solidFill>
          <a:ln w="127000" cap="sq" cmpd="thinThick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AC94022-E4BA-4027-BCCC-CBED67CB85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9327" y="338239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/>
              <a:t>Fold a Name Tent!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60B877-0188-46BE-917E-ED3C009A8B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9495" y="1322070"/>
            <a:ext cx="11390051" cy="537591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dirty="0"/>
              <a:t>Group 1: </a:t>
            </a:r>
            <a:r>
              <a:rPr lang="en-US" sz="2000" dirty="0"/>
              <a:t>Each of you will remain seated to produce your own name tent, using only one hand, your </a:t>
            </a:r>
            <a:r>
              <a:rPr lang="en-US" sz="2000" b="1" dirty="0"/>
              <a:t>nondominant</a:t>
            </a:r>
            <a:r>
              <a:rPr lang="en-US" sz="2000" dirty="0"/>
              <a:t> hand—that is, the hand with which you do not write—to produce the name tent. You must keep your dominant hand behind your back. You may not assist one another.</a:t>
            </a:r>
          </a:p>
          <a:p>
            <a:pPr marL="0" indent="0">
              <a:buNone/>
            </a:pPr>
            <a:r>
              <a:rPr lang="en-US" sz="2000" b="1" dirty="0"/>
              <a:t>Group 2: </a:t>
            </a:r>
            <a:r>
              <a:rPr lang="en-US" sz="2000" dirty="0"/>
              <a:t>Each of you will remain seated to produce your own name tent, using only one hand, your </a:t>
            </a:r>
            <a:r>
              <a:rPr lang="en-US" sz="2000" b="1" dirty="0"/>
              <a:t>dominant</a:t>
            </a:r>
            <a:r>
              <a:rPr lang="en-US" sz="2000" dirty="0"/>
              <a:t> hand—that is, the hand with which you write— to produce the name tent. You must keep your nondominant hand behind your back. You may not assist one another.</a:t>
            </a:r>
          </a:p>
          <a:p>
            <a:pPr marL="0" indent="0">
              <a:buNone/>
            </a:pPr>
            <a:r>
              <a:rPr lang="en-US" sz="2000" b="1" dirty="0"/>
              <a:t>Group 3: </a:t>
            </a:r>
            <a:r>
              <a:rPr lang="en-US" sz="2000" dirty="0"/>
              <a:t>Each of you will remain seated to produce your own name tent, using </a:t>
            </a:r>
            <a:r>
              <a:rPr lang="en-US" sz="2000" b="1" dirty="0"/>
              <a:t>both</a:t>
            </a:r>
            <a:r>
              <a:rPr lang="en-US" sz="2000" dirty="0"/>
              <a:t> hands. You may not assist one another.</a:t>
            </a:r>
          </a:p>
          <a:p>
            <a:pPr marL="0" indent="0">
              <a:buNone/>
            </a:pPr>
            <a:r>
              <a:rPr lang="en-US" sz="2000" b="1" dirty="0"/>
              <a:t>Group 4: </a:t>
            </a:r>
            <a:r>
              <a:rPr lang="en-US" sz="2000" dirty="0"/>
              <a:t>Each of you will produce your own name tent while standing and using only one hand—your </a:t>
            </a:r>
            <a:r>
              <a:rPr lang="en-US" sz="2000" b="1" dirty="0"/>
              <a:t>nondominant</a:t>
            </a:r>
            <a:r>
              <a:rPr lang="en-US" sz="2000" dirty="0"/>
              <a:t> hand—to produce the name tent. You must keep your dominant hand behind your back. You may not use the desk, table, or chair. You may not assist one another.</a:t>
            </a:r>
          </a:p>
          <a:p>
            <a:r>
              <a:rPr lang="en-US" sz="2000" dirty="0"/>
              <a:t>None of the groups may begin producing name tents until the class is told to begin.</a:t>
            </a:r>
          </a:p>
          <a:p>
            <a:r>
              <a:rPr lang="en-US" sz="2000" dirty="0"/>
              <a:t>When you finish folding your name tent, raise your hand.</a:t>
            </a:r>
          </a:p>
          <a:p>
            <a:r>
              <a:rPr lang="en-US" sz="2000" dirty="0"/>
              <a:t>You will be timed and will have a maximum of two minutes to make your name tent.</a:t>
            </a:r>
          </a:p>
          <a:p>
            <a:endParaRPr lang="en-US" sz="15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41E5E07-BAF5-2659-22B1-7C3DD524F3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2688" y="6128439"/>
            <a:ext cx="17907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7704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389575E1-3389-451A-A5F7-27854C25C5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4293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53CCC5C-D88E-40FB-B30B-23DCDBD01D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4"/>
            <a:ext cx="4167268" cy="685800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BCBDDD4-B33C-4F6F-ABE7-008DB52F4434}"/>
              </a:ext>
            </a:extLst>
          </p:cNvPr>
          <p:cNvSpPr txBox="1"/>
          <p:nvPr/>
        </p:nvSpPr>
        <p:spPr>
          <a:xfrm>
            <a:off x="438150" y="771525"/>
            <a:ext cx="3449084" cy="45148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60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Reflection</a:t>
            </a:r>
          </a:p>
        </p:txBody>
      </p:sp>
      <p:sp>
        <p:nvSpPr>
          <p:cNvPr id="21" name="Arc 20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8554CD-AA5F-4778-A8E6-C5DEBE808D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514350"/>
            <a:r>
              <a:rPr lang="en-US" dirty="0"/>
              <a:t>Who found it very difficult to produce name tents? Why? </a:t>
            </a:r>
            <a:br>
              <a:rPr lang="en-US" dirty="0"/>
            </a:br>
            <a:endParaRPr lang="en-US" dirty="0"/>
          </a:p>
          <a:p>
            <a:pPr marL="514350"/>
            <a:r>
              <a:rPr lang="en-US" dirty="0"/>
              <a:t>What difficulties did those in other groups encounter making the name tents?</a:t>
            </a:r>
            <a:br>
              <a:rPr lang="en-US" dirty="0"/>
            </a:br>
            <a:r>
              <a:rPr lang="en-US" dirty="0"/>
              <a:t> </a:t>
            </a:r>
          </a:p>
          <a:p>
            <a:pPr marL="514350"/>
            <a:r>
              <a:rPr lang="en-US" dirty="0"/>
              <a:t>In general, which group of students finished most quickly? Why? </a:t>
            </a:r>
            <a:br>
              <a:rPr lang="en-US" dirty="0"/>
            </a:br>
            <a:endParaRPr lang="en-US" dirty="0"/>
          </a:p>
          <a:p>
            <a:pPr marL="514350"/>
            <a:r>
              <a:rPr lang="en-US" dirty="0"/>
              <a:t>In general, which group of students took the longest time to finish? Why?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1AB1B79-5CBD-97D5-C46D-6A2C61C269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820" y="6329722"/>
            <a:ext cx="17907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00150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7" name="Rectangle 39">
            <a:extLst>
              <a:ext uri="{FF2B5EF4-FFF2-40B4-BE49-F238E27FC236}">
                <a16:creationId xmlns:a16="http://schemas.microsoft.com/office/drawing/2014/main" id="{D278ADA9-6383-4BDD-80D2-8899A40268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1">
            <a:extLst>
              <a:ext uri="{FF2B5EF4-FFF2-40B4-BE49-F238E27FC236}">
                <a16:creationId xmlns:a16="http://schemas.microsoft.com/office/drawing/2014/main" id="{484B7147-B0F6-40ED-B5A2-FF72BC8198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1" name="Rectangle 43">
            <a:extLst>
              <a:ext uri="{FF2B5EF4-FFF2-40B4-BE49-F238E27FC236}">
                <a16:creationId xmlns:a16="http://schemas.microsoft.com/office/drawing/2014/main" id="{B36D2DE0-0628-4A9A-A59D-7BA8B5EB30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48E405C9-94BE-41DA-928C-DEC9A8550E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815929" y="148929"/>
            <a:ext cx="6560142" cy="656014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F0BF07A-BC94-4CC5-9D78-AEF9F8951D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29317" y="2010834"/>
            <a:ext cx="5561938" cy="1135077"/>
          </a:xfrm>
        </p:spPr>
        <p:txBody>
          <a:bodyPr>
            <a:normAutofit/>
          </a:bodyPr>
          <a:lstStyle/>
          <a:p>
            <a:r>
              <a:rPr lang="en-US" sz="6600" b="1" dirty="0"/>
              <a:t>Human Capital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EBAB23C-C735-40F7-A3D9-F9AB60F4D02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815928" y="3029574"/>
            <a:ext cx="6560141" cy="1409700"/>
          </a:xfrm>
        </p:spPr>
        <p:txBody>
          <a:bodyPr>
            <a:normAutofit fontScale="77500" lnSpcReduction="20000"/>
          </a:bodyPr>
          <a:lstStyle/>
          <a:p>
            <a:r>
              <a:rPr lang="en-US" sz="3600" dirty="0"/>
              <a:t>We all have it. </a:t>
            </a:r>
          </a:p>
          <a:p>
            <a:r>
              <a:rPr lang="en-US" sz="3600" dirty="0"/>
              <a:t>Can you define it? </a:t>
            </a:r>
          </a:p>
          <a:p>
            <a:r>
              <a:rPr lang="en-US" sz="3600" dirty="0"/>
              <a:t>What does Human Capital mean to you? </a:t>
            </a:r>
          </a:p>
        </p:txBody>
      </p:sp>
      <p:sp>
        <p:nvSpPr>
          <p:cNvPr id="48" name="Arc 47">
            <a:extLst>
              <a:ext uri="{FF2B5EF4-FFF2-40B4-BE49-F238E27FC236}">
                <a16:creationId xmlns:a16="http://schemas.microsoft.com/office/drawing/2014/main" id="{D2091A72-D5BB-42AC-8FD3-F7747D9086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9222429" flipV="1">
            <a:off x="2494119" y="6170"/>
            <a:ext cx="6816262" cy="6816262"/>
          </a:xfrm>
          <a:prstGeom prst="arc">
            <a:avLst>
              <a:gd name="adj1" fmla="val 16200000"/>
              <a:gd name="adj2" fmla="val 20093138"/>
            </a:avLst>
          </a:prstGeom>
          <a:ln w="127000" cap="rnd">
            <a:solidFill>
              <a:schemeClr val="accent4">
                <a:alpha val="9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6ED12BFC-A737-46AF-8411-481112D54B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200995" y="5310973"/>
            <a:ext cx="705948" cy="68679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E848BA6-A64D-848E-EADE-6EB9FE8D34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32725" y="6300968"/>
            <a:ext cx="17907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72163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709F1D5-B0F1-4714-A239-E5B61C1619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228FB460-D3FF-4440-A020-05982A09E5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40546" y="1011045"/>
            <a:ext cx="4369859" cy="4369859"/>
          </a:xfrm>
          <a:prstGeom prst="roundRect">
            <a:avLst>
              <a:gd name="adj" fmla="val 275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18DCD7A-A2DE-4C4A-9950-82265CD44E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6826" y="1112968"/>
            <a:ext cx="3937298" cy="2658931"/>
          </a:xfrm>
        </p:spPr>
        <p:txBody>
          <a:bodyPr>
            <a:noAutofit/>
          </a:bodyPr>
          <a:lstStyle/>
          <a:p>
            <a:r>
              <a:rPr lang="en-US" sz="5400" b="1" dirty="0">
                <a:solidFill>
                  <a:srgbClr val="FFFFFF"/>
                </a:solidFill>
              </a:rPr>
              <a:t>Human Capital includes…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14847E93-7DC1-4D4B-8829-B19AA7137C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30529" y="0"/>
            <a:ext cx="1155142" cy="591009"/>
          </a:xfrm>
          <a:custGeom>
            <a:avLst/>
            <a:gdLst>
              <a:gd name="connsiteX0" fmla="*/ 1355 w 1155142"/>
              <a:gd name="connsiteY0" fmla="*/ 0 h 591009"/>
              <a:gd name="connsiteX1" fmla="*/ 1153787 w 1155142"/>
              <a:gd name="connsiteY1" fmla="*/ 0 h 591009"/>
              <a:gd name="connsiteX2" fmla="*/ 1155142 w 1155142"/>
              <a:gd name="connsiteY2" fmla="*/ 13438 h 591009"/>
              <a:gd name="connsiteX3" fmla="*/ 577571 w 1155142"/>
              <a:gd name="connsiteY3" fmla="*/ 591009 h 591009"/>
              <a:gd name="connsiteX4" fmla="*/ 0 w 1155142"/>
              <a:gd name="connsiteY4" fmla="*/ 13438 h 591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5142" h="591009">
                <a:moveTo>
                  <a:pt x="1355" y="0"/>
                </a:moveTo>
                <a:lnTo>
                  <a:pt x="1153787" y="0"/>
                </a:lnTo>
                <a:lnTo>
                  <a:pt x="1155142" y="13438"/>
                </a:lnTo>
                <a:cubicBezTo>
                  <a:pt x="1155142" y="332422"/>
                  <a:pt x="896555" y="591009"/>
                  <a:pt x="577571" y="591009"/>
                </a:cubicBezTo>
                <a:cubicBezTo>
                  <a:pt x="258587" y="591009"/>
                  <a:pt x="0" y="332422"/>
                  <a:pt x="0" y="1343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5566D6E1-03A1-4D73-A4E0-35D74D568A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961511" y="-1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9F835A99-04AC-494A-A572-AFE8413CC9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2936831"/>
            <a:ext cx="159741" cy="552996"/>
          </a:xfrm>
          <a:custGeom>
            <a:avLst/>
            <a:gdLst>
              <a:gd name="connsiteX0" fmla="*/ 159741 w 159741"/>
              <a:gd name="connsiteY0" fmla="*/ 0 h 552996"/>
              <a:gd name="connsiteX1" fmla="*/ 159741 w 159741"/>
              <a:gd name="connsiteY1" fmla="*/ 552996 h 552996"/>
              <a:gd name="connsiteX2" fmla="*/ 141849 w 159741"/>
              <a:gd name="connsiteY2" fmla="*/ 543285 h 552996"/>
              <a:gd name="connsiteX3" fmla="*/ 0 w 159741"/>
              <a:gd name="connsiteY3" fmla="*/ 276498 h 552996"/>
              <a:gd name="connsiteX4" fmla="*/ 141849 w 159741"/>
              <a:gd name="connsiteY4" fmla="*/ 9711 h 552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741" h="552996">
                <a:moveTo>
                  <a:pt x="159741" y="0"/>
                </a:moveTo>
                <a:lnTo>
                  <a:pt x="159741" y="552996"/>
                </a:lnTo>
                <a:lnTo>
                  <a:pt x="141849" y="543285"/>
                </a:lnTo>
                <a:cubicBezTo>
                  <a:pt x="56268" y="485467"/>
                  <a:pt x="0" y="387554"/>
                  <a:pt x="0" y="276498"/>
                </a:cubicBezTo>
                <a:cubicBezTo>
                  <a:pt x="0" y="165443"/>
                  <a:pt x="56268" y="67529"/>
                  <a:pt x="141849" y="9711"/>
                </a:cubicBezTo>
                <a:close/>
              </a:path>
            </a:pathLst>
          </a:custGeom>
          <a:solidFill>
            <a:schemeClr val="accent4"/>
          </a:solid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E85B29-275F-4B10-AEC1-83EE0E458D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98912" y="1112968"/>
            <a:ext cx="6197813" cy="4597261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US" sz="3600" dirty="0"/>
              <a:t>The skills, education, and abilities people have.  </a:t>
            </a:r>
          </a:p>
          <a:p>
            <a:pPr marL="0" indent="0">
              <a:buNone/>
            </a:pPr>
            <a:endParaRPr lang="en-US" sz="1000" dirty="0"/>
          </a:p>
          <a:p>
            <a:pPr marL="0" indent="0">
              <a:buNone/>
            </a:pPr>
            <a:r>
              <a:rPr lang="en-US" sz="3600" dirty="0"/>
              <a:t>When workers or students learn and practice new skills, they are improving their </a:t>
            </a:r>
            <a:r>
              <a:rPr lang="en-US" sz="3600" b="1" dirty="0"/>
              <a:t>human capital value</a:t>
            </a:r>
            <a:r>
              <a:rPr lang="en-US" sz="3600" dirty="0"/>
              <a:t> as well as their </a:t>
            </a:r>
            <a:r>
              <a:rPr lang="en-US" sz="3600" b="1" dirty="0"/>
              <a:t>earning potential.</a:t>
            </a: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7B786209-1B0B-4CA9-9BDD-F7327066A8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5835649"/>
            <a:ext cx="1548180" cy="1022351"/>
          </a:xfrm>
          <a:custGeom>
            <a:avLst/>
            <a:gdLst>
              <a:gd name="connsiteX0" fmla="*/ 61913 w 1548180"/>
              <a:gd name="connsiteY0" fmla="*/ 0 h 1022351"/>
              <a:gd name="connsiteX1" fmla="*/ 1548180 w 1548180"/>
              <a:gd name="connsiteY1" fmla="*/ 0 h 1022351"/>
              <a:gd name="connsiteX2" fmla="*/ 1548180 w 1548180"/>
              <a:gd name="connsiteY2" fmla="*/ 123825 h 1022351"/>
              <a:gd name="connsiteX3" fmla="*/ 123825 w 1548180"/>
              <a:gd name="connsiteY3" fmla="*/ 123825 h 1022351"/>
              <a:gd name="connsiteX4" fmla="*/ 123825 w 1548180"/>
              <a:gd name="connsiteY4" fmla="*/ 1022351 h 1022351"/>
              <a:gd name="connsiteX5" fmla="*/ 0 w 1548180"/>
              <a:gd name="connsiteY5" fmla="*/ 1022351 h 1022351"/>
              <a:gd name="connsiteX6" fmla="*/ 0 w 1548180"/>
              <a:gd name="connsiteY6" fmla="*/ 61913 h 1022351"/>
              <a:gd name="connsiteX7" fmla="*/ 61913 w 1548180"/>
              <a:gd name="connsiteY7" fmla="*/ 0 h 1022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48180" h="1022351">
                <a:moveTo>
                  <a:pt x="61913" y="0"/>
                </a:moveTo>
                <a:lnTo>
                  <a:pt x="1548180" y="0"/>
                </a:lnTo>
                <a:lnTo>
                  <a:pt x="1548180" y="123825"/>
                </a:lnTo>
                <a:lnTo>
                  <a:pt x="123825" y="123825"/>
                </a:lnTo>
                <a:lnTo>
                  <a:pt x="123825" y="1022351"/>
                </a:lnTo>
                <a:lnTo>
                  <a:pt x="0" y="1022351"/>
                </a:ln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2D2964BB-484D-45AE-AD66-D407D06296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418308" y="5717905"/>
            <a:ext cx="1771609" cy="1140095"/>
          </a:xfrm>
          <a:custGeom>
            <a:avLst/>
            <a:gdLst>
              <a:gd name="connsiteX0" fmla="*/ 1561721 w 1771609"/>
              <a:gd name="connsiteY0" fmla="*/ 763041 h 1140095"/>
              <a:gd name="connsiteX1" fmla="*/ 1623024 w 1771609"/>
              <a:gd name="connsiteY1" fmla="*/ 792810 h 1140095"/>
              <a:gd name="connsiteX2" fmla="*/ 1711735 w 1771609"/>
              <a:gd name="connsiteY2" fmla="*/ 970132 h 1140095"/>
              <a:gd name="connsiteX3" fmla="*/ 1771609 w 1771609"/>
              <a:gd name="connsiteY3" fmla="*/ 1140095 h 1140095"/>
              <a:gd name="connsiteX4" fmla="*/ 1637225 w 1771609"/>
              <a:gd name="connsiteY4" fmla="*/ 1140095 h 1140095"/>
              <a:gd name="connsiteX5" fmla="*/ 1594820 w 1771609"/>
              <a:gd name="connsiteY5" fmla="*/ 1019711 h 1140095"/>
              <a:gd name="connsiteX6" fmla="*/ 1513200 w 1771609"/>
              <a:gd name="connsiteY6" fmla="*/ 856627 h 1140095"/>
              <a:gd name="connsiteX7" fmla="*/ 1538499 w 1771609"/>
              <a:gd name="connsiteY7" fmla="*/ 770415 h 1140095"/>
              <a:gd name="connsiteX8" fmla="*/ 1561721 w 1771609"/>
              <a:gd name="connsiteY8" fmla="*/ 763041 h 1140095"/>
              <a:gd name="connsiteX9" fmla="*/ 933455 w 1771609"/>
              <a:gd name="connsiteY9" fmla="*/ 161309 h 1140095"/>
              <a:gd name="connsiteX10" fmla="*/ 957797 w 1771609"/>
              <a:gd name="connsiteY10" fmla="*/ 167970 h 1140095"/>
              <a:gd name="connsiteX11" fmla="*/ 1286982 w 1771609"/>
              <a:gd name="connsiteY11" fmla="*/ 387616 h 1140095"/>
              <a:gd name="connsiteX12" fmla="*/ 1293725 w 1771609"/>
              <a:gd name="connsiteY12" fmla="*/ 477075 h 1140095"/>
              <a:gd name="connsiteX13" fmla="*/ 1245453 w 1771609"/>
              <a:gd name="connsiteY13" fmla="*/ 499154 h 1140095"/>
              <a:gd name="connsiteX14" fmla="*/ 1245167 w 1771609"/>
              <a:gd name="connsiteY14" fmla="*/ 499154 h 1140095"/>
              <a:gd name="connsiteX15" fmla="*/ 1203638 w 1771609"/>
              <a:gd name="connsiteY15" fmla="*/ 484104 h 1140095"/>
              <a:gd name="connsiteX16" fmla="*/ 900647 w 1771609"/>
              <a:gd name="connsiteY16" fmla="*/ 281508 h 1140095"/>
              <a:gd name="connsiteX17" fmla="*/ 872454 w 1771609"/>
              <a:gd name="connsiteY17" fmla="*/ 196164 h 1140095"/>
              <a:gd name="connsiteX18" fmla="*/ 933455 w 1771609"/>
              <a:gd name="connsiteY18" fmla="*/ 161309 h 1140095"/>
              <a:gd name="connsiteX19" fmla="*/ 256260 w 1771609"/>
              <a:gd name="connsiteY19" fmla="*/ 29 h 1140095"/>
              <a:gd name="connsiteX20" fmla="*/ 454020 w 1771609"/>
              <a:gd name="connsiteY20" fmla="*/ 13474 h 1140095"/>
              <a:gd name="connsiteX21" fmla="*/ 509236 w 1771609"/>
              <a:gd name="connsiteY21" fmla="*/ 84182 h 1140095"/>
              <a:gd name="connsiteX22" fmla="*/ 445829 w 1771609"/>
              <a:gd name="connsiteY22" fmla="*/ 139871 h 1140095"/>
              <a:gd name="connsiteX23" fmla="*/ 437447 w 1771609"/>
              <a:gd name="connsiteY23" fmla="*/ 139395 h 1140095"/>
              <a:gd name="connsiteX24" fmla="*/ 73211 w 1771609"/>
              <a:gd name="connsiteY24" fmla="*/ 137204 h 1140095"/>
              <a:gd name="connsiteX25" fmla="*/ 749 w 1771609"/>
              <a:gd name="connsiteY25" fmla="*/ 84082 h 1140095"/>
              <a:gd name="connsiteX26" fmla="*/ 53871 w 1771609"/>
              <a:gd name="connsiteY26" fmla="*/ 11621 h 1140095"/>
              <a:gd name="connsiteX27" fmla="*/ 58352 w 1771609"/>
              <a:gd name="connsiteY27" fmla="*/ 11093 h 1140095"/>
              <a:gd name="connsiteX28" fmla="*/ 256260 w 1771609"/>
              <a:gd name="connsiteY28" fmla="*/ 29 h 1140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771609" h="1140095">
                <a:moveTo>
                  <a:pt x="1561721" y="763041"/>
                </a:moveTo>
                <a:cubicBezTo>
                  <a:pt x="1585506" y="760324"/>
                  <a:pt x="1609722" y="771249"/>
                  <a:pt x="1623024" y="792810"/>
                </a:cubicBezTo>
                <a:cubicBezTo>
                  <a:pt x="1656300" y="850065"/>
                  <a:pt x="1685920" y="909291"/>
                  <a:pt x="1711735" y="970132"/>
                </a:cubicBezTo>
                <a:lnTo>
                  <a:pt x="1771609" y="1140095"/>
                </a:lnTo>
                <a:lnTo>
                  <a:pt x="1637225" y="1140095"/>
                </a:lnTo>
                <a:lnTo>
                  <a:pt x="1594820" y="1019711"/>
                </a:lnTo>
                <a:cubicBezTo>
                  <a:pt x="1571072" y="963753"/>
                  <a:pt x="1543818" y="909282"/>
                  <a:pt x="1513200" y="856627"/>
                </a:cubicBezTo>
                <a:cubicBezTo>
                  <a:pt x="1496379" y="825834"/>
                  <a:pt x="1507704" y="787236"/>
                  <a:pt x="1538499" y="770415"/>
                </a:cubicBezTo>
                <a:cubicBezTo>
                  <a:pt x="1545912" y="766367"/>
                  <a:pt x="1553792" y="763946"/>
                  <a:pt x="1561721" y="763041"/>
                </a:cubicBezTo>
                <a:close/>
                <a:moveTo>
                  <a:pt x="933455" y="161309"/>
                </a:moveTo>
                <a:cubicBezTo>
                  <a:pt x="941693" y="161855"/>
                  <a:pt x="949959" y="164025"/>
                  <a:pt x="957797" y="167970"/>
                </a:cubicBezTo>
                <a:cubicBezTo>
                  <a:pt x="1076184" y="227289"/>
                  <a:pt x="1186759" y="301068"/>
                  <a:pt x="1286982" y="387616"/>
                </a:cubicBezTo>
                <a:cubicBezTo>
                  <a:pt x="1313547" y="410457"/>
                  <a:pt x="1316566" y="450510"/>
                  <a:pt x="1293725" y="477075"/>
                </a:cubicBezTo>
                <a:cubicBezTo>
                  <a:pt x="1281638" y="491137"/>
                  <a:pt x="1263998" y="499204"/>
                  <a:pt x="1245453" y="499154"/>
                </a:cubicBezTo>
                <a:lnTo>
                  <a:pt x="1245167" y="499154"/>
                </a:lnTo>
                <a:cubicBezTo>
                  <a:pt x="1229965" y="499301"/>
                  <a:pt x="1215220" y="493956"/>
                  <a:pt x="1203638" y="484104"/>
                </a:cubicBezTo>
                <a:cubicBezTo>
                  <a:pt x="1111407" y="404300"/>
                  <a:pt x="1009633" y="336248"/>
                  <a:pt x="900647" y="281508"/>
                </a:cubicBezTo>
                <a:cubicBezTo>
                  <a:pt x="869295" y="265726"/>
                  <a:pt x="856672" y="227516"/>
                  <a:pt x="872454" y="196164"/>
                </a:cubicBezTo>
                <a:cubicBezTo>
                  <a:pt x="884290" y="172650"/>
                  <a:pt x="908742" y="159670"/>
                  <a:pt x="933455" y="161309"/>
                </a:cubicBezTo>
                <a:close/>
                <a:moveTo>
                  <a:pt x="256260" y="29"/>
                </a:moveTo>
                <a:cubicBezTo>
                  <a:pt x="322331" y="427"/>
                  <a:pt x="388378" y="4909"/>
                  <a:pt x="454020" y="13474"/>
                </a:cubicBezTo>
                <a:cubicBezTo>
                  <a:pt x="488793" y="17752"/>
                  <a:pt x="513514" y="49409"/>
                  <a:pt x="509236" y="84182"/>
                </a:cubicBezTo>
                <a:cubicBezTo>
                  <a:pt x="505303" y="116151"/>
                  <a:pt x="478038" y="140098"/>
                  <a:pt x="445829" y="139871"/>
                </a:cubicBezTo>
                <a:cubicBezTo>
                  <a:pt x="443027" y="139899"/>
                  <a:pt x="440227" y="139740"/>
                  <a:pt x="437447" y="139395"/>
                </a:cubicBezTo>
                <a:cubicBezTo>
                  <a:pt x="316592" y="123615"/>
                  <a:pt x="194247" y="122878"/>
                  <a:pt x="73211" y="137204"/>
                </a:cubicBezTo>
                <a:cubicBezTo>
                  <a:pt x="38532" y="142545"/>
                  <a:pt x="6090" y="118762"/>
                  <a:pt x="749" y="84082"/>
                </a:cubicBezTo>
                <a:cubicBezTo>
                  <a:pt x="-4591" y="49403"/>
                  <a:pt x="19192" y="16961"/>
                  <a:pt x="53871" y="11621"/>
                </a:cubicBezTo>
                <a:cubicBezTo>
                  <a:pt x="55358" y="11392"/>
                  <a:pt x="56852" y="11216"/>
                  <a:pt x="58352" y="11093"/>
                </a:cubicBezTo>
                <a:cubicBezTo>
                  <a:pt x="124093" y="3319"/>
                  <a:pt x="190189" y="-369"/>
                  <a:pt x="256260" y="29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6691AC69-A76E-4DAB-B565-468B6B87AC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132972" y="6258755"/>
            <a:ext cx="1565940" cy="599245"/>
          </a:xfrm>
          <a:custGeom>
            <a:avLst/>
            <a:gdLst>
              <a:gd name="connsiteX0" fmla="*/ 782970 w 1565940"/>
              <a:gd name="connsiteY0" fmla="*/ 0 h 599245"/>
              <a:gd name="connsiteX1" fmla="*/ 1528042 w 1565940"/>
              <a:gd name="connsiteY1" fmla="*/ 480469 h 599245"/>
              <a:gd name="connsiteX2" fmla="*/ 1565940 w 1565940"/>
              <a:gd name="connsiteY2" fmla="*/ 599245 h 599245"/>
              <a:gd name="connsiteX3" fmla="*/ 0 w 1565940"/>
              <a:gd name="connsiteY3" fmla="*/ 599245 h 599245"/>
              <a:gd name="connsiteX4" fmla="*/ 37898 w 1565940"/>
              <a:gd name="connsiteY4" fmla="*/ 480469 h 599245"/>
              <a:gd name="connsiteX5" fmla="*/ 782970 w 1565940"/>
              <a:gd name="connsiteY5" fmla="*/ 0 h 599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65940" h="599245">
                <a:moveTo>
                  <a:pt x="782970" y="0"/>
                </a:moveTo>
                <a:cubicBezTo>
                  <a:pt x="1117910" y="0"/>
                  <a:pt x="1405287" y="198118"/>
                  <a:pt x="1528042" y="480469"/>
                </a:cubicBezTo>
                <a:lnTo>
                  <a:pt x="1565940" y="599245"/>
                </a:lnTo>
                <a:lnTo>
                  <a:pt x="0" y="599245"/>
                </a:lnTo>
                <a:lnTo>
                  <a:pt x="37898" y="480469"/>
                </a:lnTo>
                <a:cubicBezTo>
                  <a:pt x="160653" y="198118"/>
                  <a:pt x="448030" y="0"/>
                  <a:pt x="78297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pic>
        <p:nvPicPr>
          <p:cNvPr id="13" name="Picture 12" descr="A picture containing drawing&#10;&#10;Description automatically generated">
            <a:extLst>
              <a:ext uri="{FF2B5EF4-FFF2-40B4-BE49-F238E27FC236}">
                <a16:creationId xmlns:a16="http://schemas.microsoft.com/office/drawing/2014/main" id="{C07DFCE5-524D-4BE8-91D3-40F92CD7D4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3867" y="6378802"/>
            <a:ext cx="1835401" cy="438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97780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89575E1-3389-451A-A5F7-27854C25C5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4293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3CCC5C-D88E-40FB-B30B-23DCDBD01D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4"/>
            <a:ext cx="4167268" cy="685800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FC02875-8031-4C81-8ED1-643E2DE2F5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699" y="591344"/>
            <a:ext cx="3819525" cy="4561681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FFFFFF"/>
                </a:solidFill>
              </a:rPr>
              <a:t>How do the name tents relate to </a:t>
            </a:r>
            <a:br>
              <a:rPr lang="en-US" b="1" dirty="0">
                <a:solidFill>
                  <a:srgbClr val="FFFFFF"/>
                </a:solidFill>
              </a:rPr>
            </a:br>
            <a:r>
              <a:rPr lang="en-US" b="1" dirty="0">
                <a:solidFill>
                  <a:srgbClr val="FFFFFF"/>
                </a:solidFill>
              </a:rPr>
              <a:t>human capital? </a:t>
            </a: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9E3529-200B-48DB-9886-58ED038C3A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86370" y="-4"/>
            <a:ext cx="7186527" cy="6146804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2400" dirty="0"/>
              <a:t>Those who had </a:t>
            </a:r>
            <a:r>
              <a:rPr lang="en-US" sz="2400" b="1" dirty="0"/>
              <a:t>fewer constraints or limits </a:t>
            </a:r>
            <a:r>
              <a:rPr lang="en-US" sz="2400" dirty="0"/>
              <a:t>when producing name tents represent those with more human capital.</a:t>
            </a:r>
          </a:p>
          <a:p>
            <a:pPr marL="0" indent="0">
              <a:buNone/>
            </a:pPr>
            <a:r>
              <a:rPr lang="en-US" sz="2400" dirty="0"/>
              <a:t>People with more skills, education, and training tend to be more productive and, as a result, often earn higher incomes. In the name-tent activity; </a:t>
            </a:r>
            <a:endParaRPr lang="en-US" sz="2400" dirty="0">
              <a:cs typeface="Calibri"/>
            </a:endParaRPr>
          </a:p>
          <a:p>
            <a:pPr marL="0" indent="0">
              <a:buNone/>
            </a:pPr>
            <a:r>
              <a:rPr lang="en-US" sz="2400" b="1" dirty="0"/>
              <a:t>Group 1 </a:t>
            </a:r>
            <a:r>
              <a:rPr lang="en-US" sz="2400" dirty="0"/>
              <a:t>represents high school graduates. </a:t>
            </a:r>
          </a:p>
          <a:p>
            <a:pPr marL="0" indent="0">
              <a:buNone/>
            </a:pPr>
            <a:r>
              <a:rPr lang="en-US" sz="2400" b="1" dirty="0"/>
              <a:t>Group 2 </a:t>
            </a:r>
            <a:r>
              <a:rPr lang="en-US" sz="2400" dirty="0"/>
              <a:t>represents high school graduates with additional training—associate degrees, bachelor’s degrees, or trade school. </a:t>
            </a:r>
          </a:p>
          <a:p>
            <a:pPr marL="0" indent="0">
              <a:buNone/>
            </a:pPr>
            <a:r>
              <a:rPr lang="en-US" sz="2400" b="1" dirty="0"/>
              <a:t>Group 3 </a:t>
            </a:r>
            <a:r>
              <a:rPr lang="en-US" sz="2400" dirty="0"/>
              <a:t>represents those who pursue advanced degrees.</a:t>
            </a:r>
          </a:p>
          <a:p>
            <a:pPr marL="0" indent="0">
              <a:buNone/>
            </a:pPr>
            <a:r>
              <a:rPr lang="en-US" sz="2400" b="1" dirty="0">
                <a:ea typeface="+mn-lt"/>
                <a:cs typeface="+mn-lt"/>
              </a:rPr>
              <a:t>Group 4 </a:t>
            </a:r>
            <a:r>
              <a:rPr lang="en-US" sz="2400" dirty="0">
                <a:ea typeface="+mn-lt"/>
                <a:cs typeface="+mn-lt"/>
              </a:rPr>
              <a:t>represents those who did not graduate high school. </a:t>
            </a:r>
            <a:endParaRPr lang="en-US" dirty="0">
              <a:ea typeface="+mn-lt"/>
              <a:cs typeface="+mn-lt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FD66151-688C-A678-1BE3-8D1D8927D4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216" y="6329722"/>
            <a:ext cx="17907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50420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Oval 28">
            <a:extLst>
              <a:ext uri="{FF2B5EF4-FFF2-40B4-BE49-F238E27FC236}">
                <a16:creationId xmlns:a16="http://schemas.microsoft.com/office/drawing/2014/main" id="{1B6A735C-87BC-438A-9830-8A566C910238}"/>
              </a:ext>
            </a:extLst>
          </p:cNvPr>
          <p:cNvSpPr/>
          <p:nvPr/>
        </p:nvSpPr>
        <p:spPr>
          <a:xfrm>
            <a:off x="7409222" y="1277277"/>
            <a:ext cx="4305300" cy="42567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017CC5B-D795-456B-8480-35DC4D4C90D2}"/>
              </a:ext>
            </a:extLst>
          </p:cNvPr>
          <p:cNvSpPr txBox="1"/>
          <p:nvPr/>
        </p:nvSpPr>
        <p:spPr>
          <a:xfrm>
            <a:off x="0" y="-16832"/>
            <a:ext cx="12192000" cy="83099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/>
              <a:t>Human Capital is shown or gained through…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79F8779-48DD-4055-983C-E6584F423107}"/>
              </a:ext>
            </a:extLst>
          </p:cNvPr>
          <p:cNvSpPr txBox="1"/>
          <p:nvPr/>
        </p:nvSpPr>
        <p:spPr>
          <a:xfrm>
            <a:off x="8991893" y="4545512"/>
            <a:ext cx="1402489" cy="40011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Knowledge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A2C58B0-27AB-4D6D-B1A3-FA7826A81282}"/>
              </a:ext>
            </a:extLst>
          </p:cNvPr>
          <p:cNvSpPr txBox="1"/>
          <p:nvPr/>
        </p:nvSpPr>
        <p:spPr>
          <a:xfrm>
            <a:off x="10153446" y="3131097"/>
            <a:ext cx="1057267" cy="40011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Abilities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D282FD6-03AD-4F34-AFE0-8235D525C0D4}"/>
              </a:ext>
            </a:extLst>
          </p:cNvPr>
          <p:cNvSpPr txBox="1"/>
          <p:nvPr/>
        </p:nvSpPr>
        <p:spPr>
          <a:xfrm>
            <a:off x="9169240" y="3128240"/>
            <a:ext cx="746820" cy="40011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Skills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E7D13F9-F2EC-42ED-B72E-9A4FD8AD09D3}"/>
              </a:ext>
            </a:extLst>
          </p:cNvPr>
          <p:cNvSpPr txBox="1"/>
          <p:nvPr/>
        </p:nvSpPr>
        <p:spPr>
          <a:xfrm>
            <a:off x="8078346" y="3824623"/>
            <a:ext cx="1236944" cy="40011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Education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A1EF177-E97B-4866-974A-413A76CD623A}"/>
              </a:ext>
            </a:extLst>
          </p:cNvPr>
          <p:cNvSpPr txBox="1"/>
          <p:nvPr/>
        </p:nvSpPr>
        <p:spPr>
          <a:xfrm>
            <a:off x="9753284" y="3820452"/>
            <a:ext cx="1057267" cy="40011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Training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2D7F472-4555-4CBC-B275-62F5B57A2723}"/>
              </a:ext>
            </a:extLst>
          </p:cNvPr>
          <p:cNvSpPr txBox="1"/>
          <p:nvPr/>
        </p:nvSpPr>
        <p:spPr>
          <a:xfrm>
            <a:off x="8933763" y="1831998"/>
            <a:ext cx="1362593" cy="40011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Experience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34D762F-E226-4A4A-9B20-914E5ADE0FB0}"/>
              </a:ext>
            </a:extLst>
          </p:cNvPr>
          <p:cNvSpPr txBox="1"/>
          <p:nvPr/>
        </p:nvSpPr>
        <p:spPr>
          <a:xfrm>
            <a:off x="9787446" y="2409318"/>
            <a:ext cx="1362592" cy="40011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Judgement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5F8D22F-78EF-4F72-9FE2-A6AD47529DC8}"/>
              </a:ext>
            </a:extLst>
          </p:cNvPr>
          <p:cNvSpPr txBox="1"/>
          <p:nvPr/>
        </p:nvSpPr>
        <p:spPr>
          <a:xfrm>
            <a:off x="7866806" y="3131097"/>
            <a:ext cx="1065048" cy="40011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Wisdom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486C813-EEF2-4111-BAD7-27A9491C5F91}"/>
              </a:ext>
            </a:extLst>
          </p:cNvPr>
          <p:cNvSpPr txBox="1"/>
          <p:nvPr/>
        </p:nvSpPr>
        <p:spPr>
          <a:xfrm>
            <a:off x="8246573" y="2419159"/>
            <a:ext cx="1207937" cy="40011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Creativity</a:t>
            </a:r>
          </a:p>
        </p:txBody>
      </p:sp>
      <p:pic>
        <p:nvPicPr>
          <p:cNvPr id="9" name="Picture 8" descr="A close up of a flag&#10;&#10;Description automatically generated">
            <a:extLst>
              <a:ext uri="{FF2B5EF4-FFF2-40B4-BE49-F238E27FC236}">
                <a16:creationId xmlns:a16="http://schemas.microsoft.com/office/drawing/2014/main" id="{3DF91833-F285-4459-BC68-607FE55FB1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641053" y="1277277"/>
            <a:ext cx="3269776" cy="4256170"/>
          </a:xfrm>
          <a:prstGeom prst="rect">
            <a:avLst/>
          </a:prstGeom>
        </p:spPr>
      </p:pic>
      <p:sp>
        <p:nvSpPr>
          <p:cNvPr id="30" name="Arrow: Left-Right 29">
            <a:extLst>
              <a:ext uri="{FF2B5EF4-FFF2-40B4-BE49-F238E27FC236}">
                <a16:creationId xmlns:a16="http://schemas.microsoft.com/office/drawing/2014/main" id="{AF353869-895B-4564-8A28-EBEAE9B733DA}"/>
              </a:ext>
            </a:extLst>
          </p:cNvPr>
          <p:cNvSpPr/>
          <p:nvPr/>
        </p:nvSpPr>
        <p:spPr>
          <a:xfrm>
            <a:off x="4170958" y="2897407"/>
            <a:ext cx="2978134" cy="830997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9B84D74-86F9-588A-DAEC-D2510CE82AB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61480" y="6300967"/>
            <a:ext cx="1790700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81921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66B332A4-D438-4773-A77F-5ED49A448D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53768" y="0"/>
            <a:ext cx="8284464" cy="6858000"/>
          </a:xfrm>
          <a:custGeom>
            <a:avLst/>
            <a:gdLst>
              <a:gd name="connsiteX0" fmla="*/ 1818109 w 8284464"/>
              <a:gd name="connsiteY0" fmla="*/ 0 h 6858000"/>
              <a:gd name="connsiteX1" fmla="*/ 6466355 w 8284464"/>
              <a:gd name="connsiteY1" fmla="*/ 0 h 6858000"/>
              <a:gd name="connsiteX2" fmla="*/ 6620596 w 8284464"/>
              <a:gd name="connsiteY2" fmla="*/ 109683 h 6858000"/>
              <a:gd name="connsiteX3" fmla="*/ 8284464 w 8284464"/>
              <a:gd name="connsiteY3" fmla="*/ 3429000 h 6858000"/>
              <a:gd name="connsiteX4" fmla="*/ 6620596 w 8284464"/>
              <a:gd name="connsiteY4" fmla="*/ 6748318 h 6858000"/>
              <a:gd name="connsiteX5" fmla="*/ 6466355 w 8284464"/>
              <a:gd name="connsiteY5" fmla="*/ 6858000 h 6858000"/>
              <a:gd name="connsiteX6" fmla="*/ 1818109 w 8284464"/>
              <a:gd name="connsiteY6" fmla="*/ 6858000 h 6858000"/>
              <a:gd name="connsiteX7" fmla="*/ 1663869 w 8284464"/>
              <a:gd name="connsiteY7" fmla="*/ 6748318 h 6858000"/>
              <a:gd name="connsiteX8" fmla="*/ 0 w 8284464"/>
              <a:gd name="connsiteY8" fmla="*/ 3429000 h 6858000"/>
              <a:gd name="connsiteX9" fmla="*/ 1663869 w 8284464"/>
              <a:gd name="connsiteY9" fmla="*/ 10968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284464" h="6858000">
                <a:moveTo>
                  <a:pt x="1818109" y="0"/>
                </a:moveTo>
                <a:lnTo>
                  <a:pt x="6466355" y="0"/>
                </a:lnTo>
                <a:lnTo>
                  <a:pt x="6620596" y="109683"/>
                </a:lnTo>
                <a:cubicBezTo>
                  <a:pt x="7630666" y="865069"/>
                  <a:pt x="8284464" y="2070683"/>
                  <a:pt x="8284464" y="3429000"/>
                </a:cubicBezTo>
                <a:cubicBezTo>
                  <a:pt x="8284464" y="4787317"/>
                  <a:pt x="7630666" y="5992931"/>
                  <a:pt x="6620596" y="6748318"/>
                </a:cubicBezTo>
                <a:lnTo>
                  <a:pt x="6466355" y="6858000"/>
                </a:lnTo>
                <a:lnTo>
                  <a:pt x="1818109" y="6858000"/>
                </a:lnTo>
                <a:lnTo>
                  <a:pt x="1663869" y="6748318"/>
                </a:lnTo>
                <a:cubicBezTo>
                  <a:pt x="653798" y="5992931"/>
                  <a:pt x="0" y="4787317"/>
                  <a:pt x="0" y="3429000"/>
                </a:cubicBezTo>
                <a:cubicBezTo>
                  <a:pt x="0" y="2070683"/>
                  <a:pt x="653798" y="865069"/>
                  <a:pt x="1663869" y="109683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F9AD32D-FF05-44F4-BD4D-9CEE89B71E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118360" y="0"/>
            <a:ext cx="7955280" cy="6858000"/>
          </a:xfrm>
          <a:custGeom>
            <a:avLst/>
            <a:gdLst>
              <a:gd name="connsiteX0" fmla="*/ 1962423 w 7955280"/>
              <a:gd name="connsiteY0" fmla="*/ 0 h 6858000"/>
              <a:gd name="connsiteX1" fmla="*/ 5992858 w 7955280"/>
              <a:gd name="connsiteY1" fmla="*/ 0 h 6858000"/>
              <a:gd name="connsiteX2" fmla="*/ 6040191 w 7955280"/>
              <a:gd name="connsiteY2" fmla="*/ 27216 h 6858000"/>
              <a:gd name="connsiteX3" fmla="*/ 7955280 w 7955280"/>
              <a:gd name="connsiteY3" fmla="*/ 3429000 h 6858000"/>
              <a:gd name="connsiteX4" fmla="*/ 6040191 w 7955280"/>
              <a:gd name="connsiteY4" fmla="*/ 6830784 h 6858000"/>
              <a:gd name="connsiteX5" fmla="*/ 5992858 w 7955280"/>
              <a:gd name="connsiteY5" fmla="*/ 6858000 h 6858000"/>
              <a:gd name="connsiteX6" fmla="*/ 1962423 w 7955280"/>
              <a:gd name="connsiteY6" fmla="*/ 6858000 h 6858000"/>
              <a:gd name="connsiteX7" fmla="*/ 1915089 w 7955280"/>
              <a:gd name="connsiteY7" fmla="*/ 6830784 h 6858000"/>
              <a:gd name="connsiteX8" fmla="*/ 0 w 7955280"/>
              <a:gd name="connsiteY8" fmla="*/ 3429000 h 6858000"/>
              <a:gd name="connsiteX9" fmla="*/ 1915089 w 7955280"/>
              <a:gd name="connsiteY9" fmla="*/ 27216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955280" h="6858000">
                <a:moveTo>
                  <a:pt x="1962423" y="0"/>
                </a:moveTo>
                <a:lnTo>
                  <a:pt x="5992858" y="0"/>
                </a:lnTo>
                <a:lnTo>
                  <a:pt x="6040191" y="27216"/>
                </a:lnTo>
                <a:cubicBezTo>
                  <a:pt x="7188332" y="724844"/>
                  <a:pt x="7955280" y="1987357"/>
                  <a:pt x="7955280" y="3429000"/>
                </a:cubicBezTo>
                <a:cubicBezTo>
                  <a:pt x="7955280" y="4870644"/>
                  <a:pt x="7188332" y="6133157"/>
                  <a:pt x="6040191" y="6830784"/>
                </a:cubicBezTo>
                <a:lnTo>
                  <a:pt x="5992858" y="6858000"/>
                </a:lnTo>
                <a:lnTo>
                  <a:pt x="1962423" y="6858000"/>
                </a:lnTo>
                <a:lnTo>
                  <a:pt x="1915089" y="6830784"/>
                </a:lnTo>
                <a:cubicBezTo>
                  <a:pt x="766948" y="6133157"/>
                  <a:pt x="0" y="4870644"/>
                  <a:pt x="0" y="3429000"/>
                </a:cubicBezTo>
                <a:cubicBezTo>
                  <a:pt x="0" y="1987357"/>
                  <a:pt x="766948" y="724844"/>
                  <a:pt x="1915089" y="2721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472D48D-1E8F-4AD7-9F52-15890C9C0B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55631" y="1441938"/>
            <a:ext cx="7080738" cy="397412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5400">
                <a:solidFill>
                  <a:schemeClr val="bg1">
                    <a:lumMod val="95000"/>
                    <a:lumOff val="5000"/>
                  </a:schemeClr>
                </a:solidFill>
              </a:rPr>
              <a:t>How do people earn money?</a:t>
            </a:r>
          </a:p>
        </p:txBody>
      </p:sp>
    </p:spTree>
    <p:extLst>
      <p:ext uri="{BB962C8B-B14F-4D97-AF65-F5344CB8AC3E}">
        <p14:creationId xmlns:p14="http://schemas.microsoft.com/office/powerpoint/2010/main" val="16333924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4" name="Rectangle 28">
            <a:extLst>
              <a:ext uri="{FF2B5EF4-FFF2-40B4-BE49-F238E27FC236}">
                <a16:creationId xmlns:a16="http://schemas.microsoft.com/office/drawing/2014/main" id="{7EBFDB7D-DD97-44CE-AFFB-458781A3DB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997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5">
            <a:extLst>
              <a:ext uri="{FF2B5EF4-FFF2-40B4-BE49-F238E27FC236}">
                <a16:creationId xmlns:a16="http://schemas.microsoft.com/office/drawing/2014/main" id="{50F864A1-23CF-4954-887F-3C4458622A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9160561" y="1348782"/>
            <a:ext cx="935037" cy="824315"/>
          </a:xfrm>
          <a:custGeom>
            <a:avLst/>
            <a:gdLst>
              <a:gd name="T0" fmla="*/ 225 w 785"/>
              <a:gd name="T1" fmla="*/ 692 h 692"/>
              <a:gd name="T2" fmla="*/ 177 w 785"/>
              <a:gd name="T3" fmla="*/ 665 h 692"/>
              <a:gd name="T4" fmla="*/ 9 w 785"/>
              <a:gd name="T5" fmla="*/ 374 h 692"/>
              <a:gd name="T6" fmla="*/ 9 w 785"/>
              <a:gd name="T7" fmla="*/ 318 h 692"/>
              <a:gd name="T8" fmla="*/ 177 w 785"/>
              <a:gd name="T9" fmla="*/ 27 h 692"/>
              <a:gd name="T10" fmla="*/ 225 w 785"/>
              <a:gd name="T11" fmla="*/ 0 h 692"/>
              <a:gd name="T12" fmla="*/ 561 w 785"/>
              <a:gd name="T13" fmla="*/ 0 h 692"/>
              <a:gd name="T14" fmla="*/ 609 w 785"/>
              <a:gd name="T15" fmla="*/ 27 h 692"/>
              <a:gd name="T16" fmla="*/ 777 w 785"/>
              <a:gd name="T17" fmla="*/ 318 h 692"/>
              <a:gd name="T18" fmla="*/ 777 w 785"/>
              <a:gd name="T19" fmla="*/ 374 h 692"/>
              <a:gd name="T20" fmla="*/ 609 w 785"/>
              <a:gd name="T21" fmla="*/ 665 h 692"/>
              <a:gd name="T22" fmla="*/ 561 w 785"/>
              <a:gd name="T23" fmla="*/ 692 h 692"/>
              <a:gd name="T24" fmla="*/ 225 w 785"/>
              <a:gd name="T25" fmla="*/ 692 h 6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85" h="692">
                <a:moveTo>
                  <a:pt x="225" y="692"/>
                </a:moveTo>
                <a:cubicBezTo>
                  <a:pt x="207" y="692"/>
                  <a:pt x="185" y="680"/>
                  <a:pt x="177" y="665"/>
                </a:cubicBezTo>
                <a:cubicBezTo>
                  <a:pt x="9" y="374"/>
                  <a:pt x="9" y="374"/>
                  <a:pt x="9" y="374"/>
                </a:cubicBezTo>
                <a:cubicBezTo>
                  <a:pt x="0" y="358"/>
                  <a:pt x="0" y="334"/>
                  <a:pt x="9" y="318"/>
                </a:cubicBezTo>
                <a:cubicBezTo>
                  <a:pt x="177" y="27"/>
                  <a:pt x="177" y="27"/>
                  <a:pt x="177" y="27"/>
                </a:cubicBezTo>
                <a:cubicBezTo>
                  <a:pt x="185" y="12"/>
                  <a:pt x="207" y="0"/>
                  <a:pt x="225" y="0"/>
                </a:cubicBezTo>
                <a:cubicBezTo>
                  <a:pt x="561" y="0"/>
                  <a:pt x="561" y="0"/>
                  <a:pt x="561" y="0"/>
                </a:cubicBezTo>
                <a:cubicBezTo>
                  <a:pt x="578" y="0"/>
                  <a:pt x="600" y="12"/>
                  <a:pt x="609" y="27"/>
                </a:cubicBezTo>
                <a:cubicBezTo>
                  <a:pt x="777" y="318"/>
                  <a:pt x="777" y="318"/>
                  <a:pt x="777" y="318"/>
                </a:cubicBezTo>
                <a:cubicBezTo>
                  <a:pt x="785" y="334"/>
                  <a:pt x="785" y="358"/>
                  <a:pt x="777" y="374"/>
                </a:cubicBezTo>
                <a:cubicBezTo>
                  <a:pt x="609" y="665"/>
                  <a:pt x="609" y="665"/>
                  <a:pt x="609" y="665"/>
                </a:cubicBezTo>
                <a:cubicBezTo>
                  <a:pt x="600" y="680"/>
                  <a:pt x="578" y="692"/>
                  <a:pt x="561" y="692"/>
                </a:cubicBezTo>
                <a:lnTo>
                  <a:pt x="225" y="692"/>
                </a:lnTo>
                <a:close/>
              </a:path>
            </a:pathLst>
          </a:custGeom>
          <a:noFill/>
          <a:ln w="28575" cmpd="sng"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Freeform 5">
            <a:extLst>
              <a:ext uri="{FF2B5EF4-FFF2-40B4-BE49-F238E27FC236}">
                <a16:creationId xmlns:a16="http://schemas.microsoft.com/office/drawing/2014/main" id="{8D313E8C-7457-407E-BDA5-EACA44D382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9960661" y="1000124"/>
            <a:ext cx="762167" cy="671915"/>
          </a:xfrm>
          <a:custGeom>
            <a:avLst/>
            <a:gdLst>
              <a:gd name="T0" fmla="*/ 225 w 785"/>
              <a:gd name="T1" fmla="*/ 692 h 692"/>
              <a:gd name="T2" fmla="*/ 177 w 785"/>
              <a:gd name="T3" fmla="*/ 665 h 692"/>
              <a:gd name="T4" fmla="*/ 9 w 785"/>
              <a:gd name="T5" fmla="*/ 374 h 692"/>
              <a:gd name="T6" fmla="*/ 9 w 785"/>
              <a:gd name="T7" fmla="*/ 318 h 692"/>
              <a:gd name="T8" fmla="*/ 177 w 785"/>
              <a:gd name="T9" fmla="*/ 27 h 692"/>
              <a:gd name="T10" fmla="*/ 225 w 785"/>
              <a:gd name="T11" fmla="*/ 0 h 692"/>
              <a:gd name="T12" fmla="*/ 561 w 785"/>
              <a:gd name="T13" fmla="*/ 0 h 692"/>
              <a:gd name="T14" fmla="*/ 609 w 785"/>
              <a:gd name="T15" fmla="*/ 27 h 692"/>
              <a:gd name="T16" fmla="*/ 777 w 785"/>
              <a:gd name="T17" fmla="*/ 318 h 692"/>
              <a:gd name="T18" fmla="*/ 777 w 785"/>
              <a:gd name="T19" fmla="*/ 374 h 692"/>
              <a:gd name="T20" fmla="*/ 609 w 785"/>
              <a:gd name="T21" fmla="*/ 665 h 692"/>
              <a:gd name="T22" fmla="*/ 561 w 785"/>
              <a:gd name="T23" fmla="*/ 692 h 692"/>
              <a:gd name="T24" fmla="*/ 225 w 785"/>
              <a:gd name="T25" fmla="*/ 692 h 6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85" h="692">
                <a:moveTo>
                  <a:pt x="225" y="692"/>
                </a:moveTo>
                <a:cubicBezTo>
                  <a:pt x="207" y="692"/>
                  <a:pt x="185" y="680"/>
                  <a:pt x="177" y="665"/>
                </a:cubicBezTo>
                <a:cubicBezTo>
                  <a:pt x="9" y="374"/>
                  <a:pt x="9" y="374"/>
                  <a:pt x="9" y="374"/>
                </a:cubicBezTo>
                <a:cubicBezTo>
                  <a:pt x="0" y="358"/>
                  <a:pt x="0" y="334"/>
                  <a:pt x="9" y="318"/>
                </a:cubicBezTo>
                <a:cubicBezTo>
                  <a:pt x="177" y="27"/>
                  <a:pt x="177" y="27"/>
                  <a:pt x="177" y="27"/>
                </a:cubicBezTo>
                <a:cubicBezTo>
                  <a:pt x="185" y="12"/>
                  <a:pt x="207" y="0"/>
                  <a:pt x="225" y="0"/>
                </a:cubicBezTo>
                <a:cubicBezTo>
                  <a:pt x="561" y="0"/>
                  <a:pt x="561" y="0"/>
                  <a:pt x="561" y="0"/>
                </a:cubicBezTo>
                <a:cubicBezTo>
                  <a:pt x="578" y="0"/>
                  <a:pt x="600" y="12"/>
                  <a:pt x="609" y="27"/>
                </a:cubicBezTo>
                <a:cubicBezTo>
                  <a:pt x="777" y="318"/>
                  <a:pt x="777" y="318"/>
                  <a:pt x="777" y="318"/>
                </a:cubicBezTo>
                <a:cubicBezTo>
                  <a:pt x="785" y="334"/>
                  <a:pt x="785" y="358"/>
                  <a:pt x="777" y="374"/>
                </a:cubicBezTo>
                <a:cubicBezTo>
                  <a:pt x="609" y="665"/>
                  <a:pt x="609" y="665"/>
                  <a:pt x="609" y="665"/>
                </a:cubicBezTo>
                <a:cubicBezTo>
                  <a:pt x="600" y="680"/>
                  <a:pt x="578" y="692"/>
                  <a:pt x="561" y="692"/>
                </a:cubicBezTo>
                <a:lnTo>
                  <a:pt x="225" y="692"/>
                </a:lnTo>
                <a:close/>
              </a:path>
            </a:pathLst>
          </a:custGeom>
          <a:noFill/>
          <a:ln w="28575" cmpd="sng"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15D2109-9AD8-4F4A-B574-05E5719AFE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450" y="1166018"/>
            <a:ext cx="8893862" cy="1325563"/>
          </a:xfrm>
        </p:spPr>
        <p:txBody>
          <a:bodyPr>
            <a:normAutofit/>
          </a:bodyPr>
          <a:lstStyle/>
          <a:p>
            <a:pPr algn="ctr"/>
            <a:r>
              <a:rPr lang="en-US" b="1" dirty="0"/>
              <a:t>People earn money a variety of ways</a:t>
            </a:r>
          </a:p>
        </p:txBody>
      </p:sp>
      <p:graphicFrame>
        <p:nvGraphicFramePr>
          <p:cNvPr id="24" name="Content Placeholder 2">
            <a:extLst>
              <a:ext uri="{FF2B5EF4-FFF2-40B4-BE49-F238E27FC236}">
                <a16:creationId xmlns:a16="http://schemas.microsoft.com/office/drawing/2014/main" id="{A7CF4232-E2B1-41C5-9ACA-0EA11E7057F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27591323"/>
              </p:ext>
            </p:extLst>
          </p:nvPr>
        </p:nvGraphicFramePr>
        <p:xfrm>
          <a:off x="838200" y="1828800"/>
          <a:ext cx="10515600" cy="4352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8" name="Picture 37" descr="A picture containing drawing&#10;&#10;Description automatically generated">
            <a:extLst>
              <a:ext uri="{FF2B5EF4-FFF2-40B4-BE49-F238E27FC236}">
                <a16:creationId xmlns:a16="http://schemas.microsoft.com/office/drawing/2014/main" id="{EB06FAE6-2F78-4161-8175-360FD990A68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7019" y="6453610"/>
            <a:ext cx="1522250" cy="363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75636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714BA2AE7EFD34A9C0B6410CB86F0AF" ma:contentTypeVersion="18" ma:contentTypeDescription="Create a new document." ma:contentTypeScope="" ma:versionID="13f89c89facd75f8395265018d4358f4">
  <xsd:schema xmlns:xsd="http://www.w3.org/2001/XMLSchema" xmlns:xs="http://www.w3.org/2001/XMLSchema" xmlns:p="http://schemas.microsoft.com/office/2006/metadata/properties" xmlns:ns2="dc809939-901c-4e44-b75a-4ed6930e9425" xmlns:ns3="54ea286b-6133-493e-862c-ac240d2b25ff" targetNamespace="http://schemas.microsoft.com/office/2006/metadata/properties" ma:root="true" ma:fieldsID="581aacb04528b0042f3949ee2685f352" ns2:_="" ns3:_="">
    <xsd:import namespace="dc809939-901c-4e44-b75a-4ed6930e9425"/>
    <xsd:import namespace="54ea286b-6133-493e-862c-ac240d2b25f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  <xsd:element ref="ns2:lcf76f155ced4ddcb4097134ff3c332f" minOccurs="0"/>
                <xsd:element ref="ns3:TaxCatchAll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c809939-901c-4e44-b75a-4ed6930e942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313756ff-49a0-4149-ba65-c287ad8cbf1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25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ea286b-6133-493e-862c-ac240d2b25ff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88aa5a7e-b3da-4d81-9ba2-0a76b6fdb26d}" ma:internalName="TaxCatchAll" ma:showField="CatchAllData" ma:web="54ea286b-6133-493e-862c-ac240d2b25f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c809939-901c-4e44-b75a-4ed6930e9425">
      <Terms xmlns="http://schemas.microsoft.com/office/infopath/2007/PartnerControls"/>
    </lcf76f155ced4ddcb4097134ff3c332f>
    <TaxCatchAll xmlns="54ea286b-6133-493e-862c-ac240d2b25ff" xsi:nil="true"/>
  </documentManagement>
</p:properties>
</file>

<file path=customXml/itemProps1.xml><?xml version="1.0" encoding="utf-8"?>
<ds:datastoreItem xmlns:ds="http://schemas.openxmlformats.org/officeDocument/2006/customXml" ds:itemID="{5054C270-20D4-4C60-9658-B59F130AF61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4721ECB-2ABF-4A28-BA34-854E8F1B191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c809939-901c-4e44-b75a-4ed6930e9425"/>
    <ds:schemaRef ds:uri="54ea286b-6133-493e-862c-ac240d2b25f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7B0BA3E-0CA9-487A-B12F-99E67766D30D}">
  <ds:schemaRefs>
    <ds:schemaRef ds:uri="http://schemas.microsoft.com/office/2006/metadata/properties"/>
    <ds:schemaRef ds:uri="http://purl.org/dc/elements/1.1/"/>
    <ds:schemaRef ds:uri="http://purl.org/dc/dcmitype/"/>
    <ds:schemaRef ds:uri="http://purl.org/dc/terms/"/>
    <ds:schemaRef ds:uri="http://schemas.microsoft.com/office/infopath/2007/PartnerControls"/>
    <ds:schemaRef ds:uri="http://schemas.microsoft.com/office/2006/documentManagement/types"/>
    <ds:schemaRef ds:uri="http://schemas.openxmlformats.org/package/2006/metadata/core-properties"/>
    <ds:schemaRef ds:uri="54ea286b-6133-493e-862c-ac240d2b25ff"/>
    <ds:schemaRef ds:uri="dc809939-901c-4e44-b75a-4ed6930e9425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1168</Words>
  <Application>Microsoft Office PowerPoint</Application>
  <PresentationFormat>Widescreen</PresentationFormat>
  <Paragraphs>90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Office Theme</vt:lpstr>
      <vt:lpstr>Earning Potential </vt:lpstr>
      <vt:lpstr>Fold a Name Tent! </vt:lpstr>
      <vt:lpstr>PowerPoint Presentation</vt:lpstr>
      <vt:lpstr>Human Capital</vt:lpstr>
      <vt:lpstr>Human Capital includes…</vt:lpstr>
      <vt:lpstr>How do the name tents relate to  human capital? </vt:lpstr>
      <vt:lpstr>PowerPoint Presentation</vt:lpstr>
      <vt:lpstr>How do people earn money?</vt:lpstr>
      <vt:lpstr>People earn money a variety of ways</vt:lpstr>
      <vt:lpstr>What determines your income?</vt:lpstr>
      <vt:lpstr>Income is related to </vt:lpstr>
      <vt:lpstr>Earning Potential Activity:  A few things to keep in mind. </vt:lpstr>
      <vt:lpstr>A few more things to keep in mind… </vt:lpstr>
      <vt:lpstr>Earning Potential Activity</vt:lpstr>
      <vt:lpstr>What do you notice…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Earning Potential </dc:title>
  <dc:creator>Kristin Mullady</dc:creator>
  <cp:lastModifiedBy>Dana Eaton</cp:lastModifiedBy>
  <cp:revision>44</cp:revision>
  <dcterms:created xsi:type="dcterms:W3CDTF">2020-03-23T19:22:56Z</dcterms:created>
  <dcterms:modified xsi:type="dcterms:W3CDTF">2025-04-08T22:02:02Z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0x0101007714BA2AE7EFD34A9C0B6410CB86F0AF</vt:lpwstr>
  </property>
  <property fmtid="{D5CDD505-2E9C-101B-9397-08002B2CF9AE}" pid="3" name="MediaServiceImageTags">
    <vt:lpwstr/>
  </property>
</Properties>
</file>