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257" r:id="rId7"/>
    <p:sldId id="258" r:id="rId8"/>
    <p:sldId id="259" r:id="rId9"/>
    <p:sldId id="265" r:id="rId10"/>
    <p:sldId id="261" r:id="rId11"/>
    <p:sldId id="262" r:id="rId12"/>
    <p:sldId id="260"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FEAA95-118E-4B3A-905E-B6071789FEC5}" v="7" dt="2024-03-29T15:28:08.9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0" d="100"/>
          <a:sy n="110" d="100"/>
        </p:scale>
        <p:origin x="63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601C3-CF7B-48D2-AED8-9D5560FF77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1E9052D-0CD0-47A4-9C33-D0B72CA267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2F411B0-2FDD-4EEC-923E-0E95B644D174}"/>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5" name="Footer Placeholder 4">
            <a:extLst>
              <a:ext uri="{FF2B5EF4-FFF2-40B4-BE49-F238E27FC236}">
                <a16:creationId xmlns:a16="http://schemas.microsoft.com/office/drawing/2014/main" id="{CD071503-58A3-4433-9D66-3AAB1937BC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342A7C-4B8C-4FB7-836F-4C76C25C0952}"/>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2438678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509E4-9F87-4A2D-AFA8-3101BCBDD51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94D61E-E648-4A71-8724-97CEF1D162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1231AF-F059-4E0B-AB79-DA2F7EE5780A}"/>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5" name="Footer Placeholder 4">
            <a:extLst>
              <a:ext uri="{FF2B5EF4-FFF2-40B4-BE49-F238E27FC236}">
                <a16:creationId xmlns:a16="http://schemas.microsoft.com/office/drawing/2014/main" id="{86C27A4E-1254-477D-A0BC-060E9F2BAC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FDBC76-D208-4853-A8D8-375B96E92965}"/>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4229032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86A615C-001F-4EEF-AA4B-0F0879F01BB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EA3113-0DC5-413A-8225-B7BED965D9C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31FB60-0A36-4351-BFD5-F2C3267D58F5}"/>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5" name="Footer Placeholder 4">
            <a:extLst>
              <a:ext uri="{FF2B5EF4-FFF2-40B4-BE49-F238E27FC236}">
                <a16:creationId xmlns:a16="http://schemas.microsoft.com/office/drawing/2014/main" id="{3E2EAB4F-916B-49BE-8B86-B781D27D6C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14F7EB-C277-4F26-90C6-FAE7342CD450}"/>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1741621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15BC0-1959-4D1A-901F-5BF414F1A32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413D2C-3B98-4C21-A1B7-AC002BCEBC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EAC998-6DBB-443D-9608-D81ACDE3408F}"/>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5" name="Footer Placeholder 4">
            <a:extLst>
              <a:ext uri="{FF2B5EF4-FFF2-40B4-BE49-F238E27FC236}">
                <a16:creationId xmlns:a16="http://schemas.microsoft.com/office/drawing/2014/main" id="{8AA4B952-1040-4104-BC70-7D31BF1916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C188B0-8EEC-4F17-988C-EF422935207D}"/>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3737466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2F4F3-6906-4A92-8206-0CD0C3E954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8ADF85A-E18F-405D-A659-679E6CFFF6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3E2E16-3D0E-4B04-98C1-696E7CB7F431}"/>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5" name="Footer Placeholder 4">
            <a:extLst>
              <a:ext uri="{FF2B5EF4-FFF2-40B4-BE49-F238E27FC236}">
                <a16:creationId xmlns:a16="http://schemas.microsoft.com/office/drawing/2014/main" id="{6755122D-63DB-4501-A40F-9943B49D82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086770-8C1A-4AF4-89BB-73A0D60969D8}"/>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2625235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EFEA9-CB57-4A6F-ACBD-98C83661C8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06CE8E-DE34-485A-A656-0E1855928F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221D5A6-29FE-455C-8342-7640A3F736F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A4F6A76-2BDF-4730-9168-C6D77C871F86}"/>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6" name="Footer Placeholder 5">
            <a:extLst>
              <a:ext uri="{FF2B5EF4-FFF2-40B4-BE49-F238E27FC236}">
                <a16:creationId xmlns:a16="http://schemas.microsoft.com/office/drawing/2014/main" id="{7A48B5CC-CABE-4F10-A442-AA9EB9E4F0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A05E77-C3F0-4CAB-8639-E817118BDD75}"/>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2903258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C8279-B6CE-4FD1-94E5-C02BCCADC24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468CEBA-0249-425B-93B4-6678721F33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1A9E01-C5C4-4AD3-91D6-37B5621720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CE0C6A-5602-4F01-8FC7-4365F6D1CF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A29FF3-D527-41E4-82C9-D4833F4B419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43ECFE-BA59-45EE-9478-2B536402AEE7}"/>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8" name="Footer Placeholder 7">
            <a:extLst>
              <a:ext uri="{FF2B5EF4-FFF2-40B4-BE49-F238E27FC236}">
                <a16:creationId xmlns:a16="http://schemas.microsoft.com/office/drawing/2014/main" id="{06E135E9-3987-492E-A46B-E7FB150165F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B468B1-4B16-44BC-8390-AB0C6F1B4622}"/>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3138232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3D8A4-E8B7-4326-ADB1-238D1190DB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0AB7602-08F8-47F4-A24F-0D1C14040BEB}"/>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4" name="Footer Placeholder 3">
            <a:extLst>
              <a:ext uri="{FF2B5EF4-FFF2-40B4-BE49-F238E27FC236}">
                <a16:creationId xmlns:a16="http://schemas.microsoft.com/office/drawing/2014/main" id="{1167A50D-EC0C-492D-8464-2309B41573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E8BA404-84EF-4F62-9728-91CE8284DBD2}"/>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1918672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E509C6-296B-4CF4-8F93-7DA2519B4B28}"/>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3" name="Footer Placeholder 2">
            <a:extLst>
              <a:ext uri="{FF2B5EF4-FFF2-40B4-BE49-F238E27FC236}">
                <a16:creationId xmlns:a16="http://schemas.microsoft.com/office/drawing/2014/main" id="{5E0FF0C3-AC0F-4F77-BCD9-AABC72A3A89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A66A64-D0F1-4A64-A1A4-997FD9864E35}"/>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76118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B0573-02C5-418D-A87A-021489D2A0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565D05-36F1-47EF-A4CE-C0F46DDA7C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26011C1-D7A6-41CF-9D08-6B8E0A63DA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5B4C20-4FAE-4163-9C19-25AE418C8406}"/>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6" name="Footer Placeholder 5">
            <a:extLst>
              <a:ext uri="{FF2B5EF4-FFF2-40B4-BE49-F238E27FC236}">
                <a16:creationId xmlns:a16="http://schemas.microsoft.com/office/drawing/2014/main" id="{BD7F39EF-23DE-4842-A8DA-CEE4B17A93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A2BEB6-336E-4ABE-A09B-4DDCBFB752BD}"/>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3114339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67FC0-5E1C-4982-B579-D2ACDF2D23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7CBA55-C049-4C5A-AF27-8C27559954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581937F-E2CB-46CB-8CD0-24AF33E283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74E1ED-3A7B-41BB-98A8-B0ECA4EDE844}"/>
              </a:ext>
            </a:extLst>
          </p:cNvPr>
          <p:cNvSpPr>
            <a:spLocks noGrp="1"/>
          </p:cNvSpPr>
          <p:nvPr>
            <p:ph type="dt" sz="half" idx="10"/>
          </p:nvPr>
        </p:nvSpPr>
        <p:spPr/>
        <p:txBody>
          <a:bodyPr/>
          <a:lstStyle/>
          <a:p>
            <a:fld id="{62088875-0981-4274-86D3-B55AC51D9A51}" type="datetimeFigureOut">
              <a:rPr lang="en-US" smtClean="0"/>
              <a:t>4/3/2024</a:t>
            </a:fld>
            <a:endParaRPr lang="en-US"/>
          </a:p>
        </p:txBody>
      </p:sp>
      <p:sp>
        <p:nvSpPr>
          <p:cNvPr id="6" name="Footer Placeholder 5">
            <a:extLst>
              <a:ext uri="{FF2B5EF4-FFF2-40B4-BE49-F238E27FC236}">
                <a16:creationId xmlns:a16="http://schemas.microsoft.com/office/drawing/2014/main" id="{6CFE3E66-D2C5-49F6-833A-3FBABA9B44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5F0A59-0862-49FD-B5B5-5C157D3EB789}"/>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3197443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761056-EC07-4311-8255-659A7ECBB8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BB5C48-C73E-4FE5-A86C-AA1FE86503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B80C85-0328-4DC7-83EE-8DAEA8058F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088875-0981-4274-86D3-B55AC51D9A51}" type="datetimeFigureOut">
              <a:rPr lang="en-US" smtClean="0"/>
              <a:t>4/3/2024</a:t>
            </a:fld>
            <a:endParaRPr lang="en-US"/>
          </a:p>
        </p:txBody>
      </p:sp>
      <p:sp>
        <p:nvSpPr>
          <p:cNvPr id="5" name="Footer Placeholder 4">
            <a:extLst>
              <a:ext uri="{FF2B5EF4-FFF2-40B4-BE49-F238E27FC236}">
                <a16:creationId xmlns:a16="http://schemas.microsoft.com/office/drawing/2014/main" id="{74981FBF-F769-442D-9CF9-079C022E13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C470897-7498-4786-A4AC-3B7EF2EF1B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1C1322-9436-4F16-9BA3-71EEDFD150C5}" type="slidenum">
              <a:rPr lang="en-US" smtClean="0"/>
              <a:t>‹#›</a:t>
            </a:fld>
            <a:endParaRPr lang="en-US"/>
          </a:p>
        </p:txBody>
      </p:sp>
    </p:spTree>
    <p:extLst>
      <p:ext uri="{BB962C8B-B14F-4D97-AF65-F5344CB8AC3E}">
        <p14:creationId xmlns:p14="http://schemas.microsoft.com/office/powerpoint/2010/main" val="922997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3fDrDZAqf-8?feature=oembed"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kairos2.com/a_story_about_fishing.htm"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onsultoria-estrategica.blogspot.com/2015/07/el-fin-justifica-los-medios.html"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groundreport.com/easy-guide-filing-income-tax-return/"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301E07F-4F79-4B58-8698-EF24DC1EC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c 20">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5836" y="775849"/>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8735685-CCD3-41B1-A9E5-507C36BDB2A5}"/>
              </a:ext>
            </a:extLst>
          </p:cNvPr>
          <p:cNvSpPr>
            <a:spLocks noGrp="1"/>
          </p:cNvSpPr>
          <p:nvPr>
            <p:ph type="ctrTitle"/>
          </p:nvPr>
        </p:nvSpPr>
        <p:spPr>
          <a:xfrm>
            <a:off x="6893117" y="878705"/>
            <a:ext cx="4467792" cy="3060541"/>
          </a:xfrm>
        </p:spPr>
        <p:txBody>
          <a:bodyPr>
            <a:normAutofit/>
          </a:bodyPr>
          <a:lstStyle/>
          <a:p>
            <a:r>
              <a:rPr lang="en-US" sz="7200" b="1" dirty="0">
                <a:solidFill>
                  <a:srgbClr val="FFFFFF"/>
                </a:solidFill>
              </a:rPr>
              <a:t>Take Home Pay</a:t>
            </a:r>
          </a:p>
        </p:txBody>
      </p:sp>
      <p:sp>
        <p:nvSpPr>
          <p:cNvPr id="3" name="Subtitle 2">
            <a:extLst>
              <a:ext uri="{FF2B5EF4-FFF2-40B4-BE49-F238E27FC236}">
                <a16:creationId xmlns:a16="http://schemas.microsoft.com/office/drawing/2014/main" id="{8D0FE370-C465-4E88-B8AB-5DD15907109B}"/>
              </a:ext>
            </a:extLst>
          </p:cNvPr>
          <p:cNvSpPr>
            <a:spLocks noGrp="1"/>
          </p:cNvSpPr>
          <p:nvPr>
            <p:ph type="subTitle" idx="1"/>
          </p:nvPr>
        </p:nvSpPr>
        <p:spPr>
          <a:xfrm>
            <a:off x="6702424" y="3866604"/>
            <a:ext cx="5295900" cy="2410198"/>
          </a:xfrm>
        </p:spPr>
        <p:txBody>
          <a:bodyPr>
            <a:normAutofit/>
          </a:bodyPr>
          <a:lstStyle/>
          <a:p>
            <a:r>
              <a:rPr lang="en-US" sz="4000" dirty="0">
                <a:solidFill>
                  <a:srgbClr val="FFFFFF"/>
                </a:solidFill>
              </a:rPr>
              <a:t>How much of your money is </a:t>
            </a:r>
            <a:r>
              <a:rPr lang="en-US" sz="4000" i="1" dirty="0">
                <a:solidFill>
                  <a:srgbClr val="FFFFFF"/>
                </a:solidFill>
              </a:rPr>
              <a:t>really </a:t>
            </a:r>
            <a:r>
              <a:rPr lang="en-US" sz="4000" dirty="0">
                <a:solidFill>
                  <a:srgbClr val="FFFFFF"/>
                </a:solidFill>
              </a:rPr>
              <a:t>your money? </a:t>
            </a:r>
          </a:p>
        </p:txBody>
      </p:sp>
      <p:sp>
        <p:nvSpPr>
          <p:cNvPr id="23" name="Oval 22">
            <a:extLst>
              <a:ext uri="{FF2B5EF4-FFF2-40B4-BE49-F238E27FC236}">
                <a16:creationId xmlns:a16="http://schemas.microsoft.com/office/drawing/2014/main" id="{9EE6F773-742A-491A-9A00-A2A150DF50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368" y="366810"/>
            <a:ext cx="6124381" cy="61243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drawing&#10;&#10;Description automatically generated">
            <a:extLst>
              <a:ext uri="{FF2B5EF4-FFF2-40B4-BE49-F238E27FC236}">
                <a16:creationId xmlns:a16="http://schemas.microsoft.com/office/drawing/2014/main" id="{88CBF49B-22C3-4EC9-AF5B-0C57D62896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6747" y="2918753"/>
            <a:ext cx="4252055" cy="1020493"/>
          </a:xfrm>
          <a:custGeom>
            <a:avLst/>
            <a:gdLst/>
            <a:ahLst/>
            <a:cxnLst/>
            <a:rect l="l" t="t" r="r" b="b"/>
            <a:pathLst>
              <a:path w="4273177" h="4470400">
                <a:moveTo>
                  <a:pt x="75080" y="0"/>
                </a:moveTo>
                <a:lnTo>
                  <a:pt x="4198097" y="0"/>
                </a:lnTo>
                <a:cubicBezTo>
                  <a:pt x="4239563" y="0"/>
                  <a:pt x="4273177" y="33614"/>
                  <a:pt x="4273177" y="75080"/>
                </a:cubicBezTo>
                <a:lnTo>
                  <a:pt x="4273177" y="4395320"/>
                </a:lnTo>
                <a:cubicBezTo>
                  <a:pt x="4273177" y="4436786"/>
                  <a:pt x="4239563" y="4470400"/>
                  <a:pt x="4198097" y="4470400"/>
                </a:cubicBezTo>
                <a:lnTo>
                  <a:pt x="75080" y="4470400"/>
                </a:lnTo>
                <a:cubicBezTo>
                  <a:pt x="33614" y="4470400"/>
                  <a:pt x="0" y="4436786"/>
                  <a:pt x="0" y="4395320"/>
                </a:cubicBezTo>
                <a:lnTo>
                  <a:pt x="0" y="75080"/>
                </a:lnTo>
                <a:cubicBezTo>
                  <a:pt x="0" y="33614"/>
                  <a:pt x="33614" y="0"/>
                  <a:pt x="75080" y="0"/>
                </a:cubicBezTo>
                <a:close/>
              </a:path>
            </a:pathLst>
          </a:custGeom>
        </p:spPr>
      </p:pic>
    </p:spTree>
    <p:extLst>
      <p:ext uri="{BB962C8B-B14F-4D97-AF65-F5344CB8AC3E}">
        <p14:creationId xmlns:p14="http://schemas.microsoft.com/office/powerpoint/2010/main" val="3677702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drawing&#10;&#10;Description automatically generated">
            <a:extLst>
              <a:ext uri="{FF2B5EF4-FFF2-40B4-BE49-F238E27FC236}">
                <a16:creationId xmlns:a16="http://schemas.microsoft.com/office/drawing/2014/main" id="{00C5ADCD-5DC4-48FB-B683-0021E699D09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26968" y="2379946"/>
            <a:ext cx="7451766" cy="1780144"/>
          </a:xfrm>
          <a:prstGeom prst="rect">
            <a:avLst/>
          </a:prstGeom>
        </p:spPr>
      </p:pic>
    </p:spTree>
    <p:extLst>
      <p:ext uri="{BB962C8B-B14F-4D97-AF65-F5344CB8AC3E}">
        <p14:creationId xmlns:p14="http://schemas.microsoft.com/office/powerpoint/2010/main" val="2837952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3A82A8-7CE3-4323-9DBB-EB3C8620834D}"/>
              </a:ext>
            </a:extLst>
          </p:cNvPr>
          <p:cNvSpPr>
            <a:spLocks noGrp="1"/>
          </p:cNvSpPr>
          <p:nvPr>
            <p:ph idx="1"/>
          </p:nvPr>
        </p:nvSpPr>
        <p:spPr>
          <a:xfrm>
            <a:off x="466725" y="409574"/>
            <a:ext cx="10887075" cy="6372225"/>
          </a:xfrm>
        </p:spPr>
        <p:txBody>
          <a:bodyPr/>
          <a:lstStyle/>
          <a:p>
            <a:pPr marL="0" indent="0" algn="ctr">
              <a:buNone/>
            </a:pPr>
            <a:br>
              <a:rPr lang="en-US"/>
            </a:br>
            <a:r>
              <a:rPr lang="en-US"/>
              <a:t>Watch this video to better understand your paycheck! </a:t>
            </a:r>
          </a:p>
          <a:p>
            <a:pPr marL="0" indent="0" algn="ctr">
              <a:buNone/>
            </a:pPr>
            <a:endParaRPr lang="en-US"/>
          </a:p>
          <a:p>
            <a:pPr marL="0" indent="0">
              <a:buNone/>
            </a:pPr>
            <a:endParaRPr lang="en-US"/>
          </a:p>
        </p:txBody>
      </p:sp>
      <p:pic>
        <p:nvPicPr>
          <p:cNvPr id="4" name="Online Media 3" title="Understanding Your Paycheck">
            <a:hlinkClick r:id="" action="ppaction://media"/>
            <a:extLst>
              <a:ext uri="{FF2B5EF4-FFF2-40B4-BE49-F238E27FC236}">
                <a16:creationId xmlns:a16="http://schemas.microsoft.com/office/drawing/2014/main" id="{933274C7-4324-41FE-AD3B-1832B62A043C}"/>
              </a:ext>
            </a:extLst>
          </p:cNvPr>
          <p:cNvPicPr>
            <a:picLocks noRot="1" noChangeAspect="1"/>
          </p:cNvPicPr>
          <p:nvPr>
            <a:videoFile r:link="rId1"/>
          </p:nvPr>
        </p:nvPicPr>
        <p:blipFill>
          <a:blip r:embed="rId3"/>
          <a:stretch>
            <a:fillRect/>
          </a:stretch>
        </p:blipFill>
        <p:spPr>
          <a:xfrm>
            <a:off x="1533864" y="1428750"/>
            <a:ext cx="8914166" cy="5014219"/>
          </a:xfrm>
          <a:prstGeom prst="rect">
            <a:avLst/>
          </a:prstGeom>
        </p:spPr>
      </p:pic>
    </p:spTree>
    <p:extLst>
      <p:ext uri="{BB962C8B-B14F-4D97-AF65-F5344CB8AC3E}">
        <p14:creationId xmlns:p14="http://schemas.microsoft.com/office/powerpoint/2010/main" val="3824756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rug&#10;&#10;Description automatically generated">
            <a:extLst>
              <a:ext uri="{FF2B5EF4-FFF2-40B4-BE49-F238E27FC236}">
                <a16:creationId xmlns:a16="http://schemas.microsoft.com/office/drawing/2014/main" id="{6B501274-9197-4739-80D1-7411288A5D8D}"/>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17969" b="6017"/>
          <a:stretch/>
        </p:blipFill>
        <p:spPr>
          <a:xfrm>
            <a:off x="0" y="10"/>
            <a:ext cx="12192000" cy="6857990"/>
          </a:xfrm>
          <a:prstGeom prst="rect">
            <a:avLst/>
          </a:prstGeom>
        </p:spPr>
      </p:pic>
      <p:sp>
        <p:nvSpPr>
          <p:cNvPr id="18"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CCE9E3F1-5DB7-4866-B4FE-AD73F6DBE6EC}"/>
              </a:ext>
            </a:extLst>
          </p:cNvPr>
          <p:cNvSpPr>
            <a:spLocks noGrp="1"/>
          </p:cNvSpPr>
          <p:nvPr>
            <p:ph type="title"/>
          </p:nvPr>
        </p:nvSpPr>
        <p:spPr>
          <a:xfrm>
            <a:off x="328218" y="2086246"/>
            <a:ext cx="5143500" cy="1342754"/>
          </a:xfrm>
        </p:spPr>
        <p:txBody>
          <a:bodyPr>
            <a:normAutofit/>
          </a:bodyPr>
          <a:lstStyle/>
          <a:p>
            <a:pPr algn="ctr"/>
            <a:r>
              <a:rPr lang="en-US" sz="3600" dirty="0"/>
              <a:t>What will you net? </a:t>
            </a:r>
          </a:p>
        </p:txBody>
      </p:sp>
      <p:cxnSp>
        <p:nvCxnSpPr>
          <p:cNvPr id="20" name="Straight Connector 19">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A47BC04-B79A-4292-B851-EDF6FE8A10DD}"/>
              </a:ext>
            </a:extLst>
          </p:cNvPr>
          <p:cNvSpPr>
            <a:spLocks noGrp="1"/>
          </p:cNvSpPr>
          <p:nvPr>
            <p:ph idx="1"/>
          </p:nvPr>
        </p:nvSpPr>
        <p:spPr>
          <a:xfrm>
            <a:off x="603457" y="3239986"/>
            <a:ext cx="4593021" cy="2619839"/>
          </a:xfrm>
        </p:spPr>
        <p:txBody>
          <a:bodyPr anchor="ctr">
            <a:normAutofit/>
          </a:bodyPr>
          <a:lstStyle/>
          <a:p>
            <a:pPr marL="0" indent="0" algn="ctr">
              <a:buNone/>
            </a:pPr>
            <a:r>
              <a:rPr lang="en-US" sz="2400" dirty="0"/>
              <a:t>Net Pay is what you take home after taxes and dues have been taken out of your paycheck </a:t>
            </a:r>
          </a:p>
          <a:p>
            <a:pPr marL="0" indent="0">
              <a:buNone/>
            </a:pPr>
            <a:endParaRPr lang="en-US" sz="1800" dirty="0"/>
          </a:p>
          <a:p>
            <a:pPr marL="0" indent="0">
              <a:buNone/>
            </a:pPr>
            <a:endParaRPr lang="en-US" sz="1800" dirty="0"/>
          </a:p>
        </p:txBody>
      </p:sp>
    </p:spTree>
    <p:extLst>
      <p:ext uri="{BB962C8B-B14F-4D97-AF65-F5344CB8AC3E}">
        <p14:creationId xmlns:p14="http://schemas.microsoft.com/office/powerpoint/2010/main" val="3929440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drawing of a cartoon character&#10;&#10;Description automatically generated">
            <a:extLst>
              <a:ext uri="{FF2B5EF4-FFF2-40B4-BE49-F238E27FC236}">
                <a16:creationId xmlns:a16="http://schemas.microsoft.com/office/drawing/2014/main" id="{5502512F-6271-499B-8B03-4AE7BD4A9640}"/>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9320" r="49" b="-1"/>
          <a:stretch/>
        </p:blipFill>
        <p:spPr>
          <a:xfrm>
            <a:off x="20" y="-180965"/>
            <a:ext cx="12191981" cy="6857990"/>
          </a:xfrm>
          <a:prstGeom prst="rect">
            <a:avLst/>
          </a:prstGeom>
        </p:spPr>
      </p:pic>
      <p:sp>
        <p:nvSpPr>
          <p:cNvPr id="13" name="Rectangle 12">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7DC02CA-2098-42A0-B5FC-E64EABC64E22}"/>
              </a:ext>
            </a:extLst>
          </p:cNvPr>
          <p:cNvSpPr>
            <a:spLocks noGrp="1"/>
          </p:cNvSpPr>
          <p:nvPr>
            <p:ph type="title"/>
          </p:nvPr>
        </p:nvSpPr>
        <p:spPr>
          <a:xfrm>
            <a:off x="404553" y="3091928"/>
            <a:ext cx="9078562" cy="2387600"/>
          </a:xfrm>
        </p:spPr>
        <p:txBody>
          <a:bodyPr vert="horz" lIns="91440" tIns="45720" rIns="91440" bIns="45720" rtlCol="0" anchor="b">
            <a:normAutofit/>
          </a:bodyPr>
          <a:lstStyle/>
          <a:p>
            <a:r>
              <a:rPr lang="en-US" sz="6600" dirty="0"/>
              <a:t>Gross Pay</a:t>
            </a:r>
          </a:p>
        </p:txBody>
      </p:sp>
      <p:sp>
        <p:nvSpPr>
          <p:cNvPr id="15" name="Rectangle: Rounded Corners 14">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BB64C66-AF06-4C63-836E-477A07972C42}"/>
              </a:ext>
            </a:extLst>
          </p:cNvPr>
          <p:cNvSpPr>
            <a:spLocks noGrp="1"/>
          </p:cNvSpPr>
          <p:nvPr>
            <p:ph idx="1"/>
          </p:nvPr>
        </p:nvSpPr>
        <p:spPr>
          <a:xfrm>
            <a:off x="104775" y="5621451"/>
            <a:ext cx="9862097" cy="592975"/>
          </a:xfrm>
        </p:spPr>
        <p:txBody>
          <a:bodyPr vert="horz" lIns="91440" tIns="45720" rIns="91440" bIns="45720" rtlCol="0" anchor="ctr">
            <a:noAutofit/>
          </a:bodyPr>
          <a:lstStyle/>
          <a:p>
            <a:pPr marL="0" indent="0">
              <a:buNone/>
            </a:pPr>
            <a:r>
              <a:rPr lang="en-US" dirty="0"/>
              <a:t>Gross Pay is your pay BEFORE taxes and dues have been taken out</a:t>
            </a:r>
          </a:p>
        </p:txBody>
      </p:sp>
    </p:spTree>
    <p:extLst>
      <p:ext uri="{BB962C8B-B14F-4D97-AF65-F5344CB8AC3E}">
        <p14:creationId xmlns:p14="http://schemas.microsoft.com/office/powerpoint/2010/main" val="928142555"/>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1C0E200-DD85-42EB-8A11-77704108EEAF}"/>
              </a:ext>
            </a:extLst>
          </p:cNvPr>
          <p:cNvSpPr>
            <a:spLocks noGrp="1"/>
          </p:cNvSpPr>
          <p:nvPr>
            <p:ph type="title"/>
          </p:nvPr>
        </p:nvSpPr>
        <p:spPr>
          <a:xfrm>
            <a:off x="833097" y="98795"/>
            <a:ext cx="10520702" cy="752321"/>
          </a:xfrm>
        </p:spPr>
        <p:txBody>
          <a:bodyPr>
            <a:normAutofit/>
          </a:bodyPr>
          <a:lstStyle/>
          <a:p>
            <a:pPr algn="ctr"/>
            <a:r>
              <a:rPr lang="en-US" b="1" dirty="0">
                <a:solidFill>
                  <a:srgbClr val="FFFFFF"/>
                </a:solidFill>
              </a:rPr>
              <a:t>Deductions from your Paycheck</a:t>
            </a:r>
          </a:p>
        </p:txBody>
      </p:sp>
      <p:sp>
        <p:nvSpPr>
          <p:cNvPr id="3" name="Content Placeholder 2">
            <a:extLst>
              <a:ext uri="{FF2B5EF4-FFF2-40B4-BE49-F238E27FC236}">
                <a16:creationId xmlns:a16="http://schemas.microsoft.com/office/drawing/2014/main" id="{7ED8E00B-23F7-4129-9D9C-9D913146E711}"/>
              </a:ext>
            </a:extLst>
          </p:cNvPr>
          <p:cNvSpPr>
            <a:spLocks noGrp="1"/>
          </p:cNvSpPr>
          <p:nvPr>
            <p:ph idx="1"/>
          </p:nvPr>
        </p:nvSpPr>
        <p:spPr>
          <a:xfrm>
            <a:off x="300534" y="851116"/>
            <a:ext cx="11749003" cy="5906801"/>
          </a:xfrm>
        </p:spPr>
        <p:txBody>
          <a:bodyPr vert="horz" lIns="91440" tIns="45720" rIns="91440" bIns="45720" rtlCol="0" anchor="t">
            <a:noAutofit/>
          </a:bodyPr>
          <a:lstStyle/>
          <a:p>
            <a:pPr marL="0" indent="0">
              <a:buNone/>
            </a:pPr>
            <a:r>
              <a:rPr lang="en-US" altLang="en-US" sz="3200" b="1" dirty="0">
                <a:solidFill>
                  <a:srgbClr val="FFFF00"/>
                </a:solidFill>
              </a:rPr>
              <a:t>Payroll Withholdings</a:t>
            </a:r>
            <a:r>
              <a:rPr lang="en-US" altLang="en-US" sz="3200" dirty="0">
                <a:solidFill>
                  <a:srgbClr val="FFFF00"/>
                </a:solidFill>
              </a:rPr>
              <a:t> </a:t>
            </a:r>
            <a:r>
              <a:rPr lang="en-US" altLang="en-US" sz="3200" dirty="0">
                <a:solidFill>
                  <a:srgbClr val="FFFFFF"/>
                </a:solidFill>
              </a:rPr>
              <a:t>– The amount of money subtracted from the gross pay for taxes. Typically 25-30% of your paycheck! Yikes! </a:t>
            </a:r>
          </a:p>
          <a:p>
            <a:pPr marL="0" indent="0">
              <a:buNone/>
            </a:pPr>
            <a:r>
              <a:rPr lang="en-US" sz="3200" b="1" dirty="0">
                <a:solidFill>
                  <a:srgbClr val="FFFF00"/>
                </a:solidFill>
              </a:rPr>
              <a:t>But where does the extra money go!? </a:t>
            </a:r>
            <a:r>
              <a:rPr lang="en-US" sz="3200" dirty="0"/>
              <a:t>Federal and State Taxes</a:t>
            </a:r>
            <a:endParaRPr lang="en-US" dirty="0"/>
          </a:p>
          <a:p>
            <a:pPr marL="0" indent="0">
              <a:buNone/>
            </a:pPr>
            <a:r>
              <a:rPr lang="en-US" sz="3200" b="1" dirty="0">
                <a:solidFill>
                  <a:srgbClr val="FFFF00"/>
                </a:solidFill>
              </a:rPr>
              <a:t>Who Decides how the money is spent and what is it spent on? </a:t>
            </a:r>
            <a:endParaRPr lang="en-US" b="1">
              <a:solidFill>
                <a:srgbClr val="FFFF00"/>
              </a:solidFill>
              <a:cs typeface="Calibri"/>
            </a:endParaRPr>
          </a:p>
          <a:p>
            <a:pPr marL="0" indent="0">
              <a:buNone/>
            </a:pPr>
            <a:r>
              <a:rPr lang="en-US" sz="3200" b="1" dirty="0">
                <a:solidFill>
                  <a:srgbClr val="FFFF00"/>
                </a:solidFill>
              </a:rPr>
              <a:t>Appropriations</a:t>
            </a:r>
            <a:r>
              <a:rPr lang="en-US" sz="3200" dirty="0"/>
              <a:t> are annual decisions made by Congress about how the federal government spends some of its money. In general, the appropriations process addresses the discretionary portion of the budget – spending ranging from national defense to food safety to education to federal employee salaries – but excludes mandatory spending, such as Medicare and Social Security, which is spent automatically according to formulas.</a:t>
            </a:r>
            <a:endParaRPr lang="en-US" sz="3200" dirty="0">
              <a:solidFill>
                <a:srgbClr val="FFFFFF"/>
              </a:solidFill>
            </a:endParaRPr>
          </a:p>
        </p:txBody>
      </p:sp>
    </p:spTree>
    <p:extLst>
      <p:ext uri="{BB962C8B-B14F-4D97-AF65-F5344CB8AC3E}">
        <p14:creationId xmlns:p14="http://schemas.microsoft.com/office/powerpoint/2010/main" val="28384756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8560" y="0"/>
            <a:ext cx="4654296" cy="6858000"/>
          </a:xfrm>
          <a:prstGeom prst="rect">
            <a:avLst/>
          </a:prstGeom>
          <a:solidFill>
            <a:schemeClr val="tx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 name="Picture 4" descr="A close up of text on a white background&#10;&#10;Description automatically generated">
            <a:extLst>
              <a:ext uri="{FF2B5EF4-FFF2-40B4-BE49-F238E27FC236}">
                <a16:creationId xmlns:a16="http://schemas.microsoft.com/office/drawing/2014/main" id="{6C0A3195-2D48-40FC-8702-62BDFFE41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3950" y="643467"/>
            <a:ext cx="5301995" cy="5410199"/>
          </a:xfrm>
          <a:prstGeom prst="rect">
            <a:avLst/>
          </a:prstGeom>
        </p:spPr>
      </p:pic>
      <p:sp>
        <p:nvSpPr>
          <p:cNvPr id="3" name="Content Placeholder 2">
            <a:extLst>
              <a:ext uri="{FF2B5EF4-FFF2-40B4-BE49-F238E27FC236}">
                <a16:creationId xmlns:a16="http://schemas.microsoft.com/office/drawing/2014/main" id="{7ED8E00B-23F7-4129-9D9C-9D913146E711}"/>
              </a:ext>
            </a:extLst>
          </p:cNvPr>
          <p:cNvSpPr>
            <a:spLocks noGrp="1"/>
          </p:cNvSpPr>
          <p:nvPr>
            <p:ph idx="1"/>
          </p:nvPr>
        </p:nvSpPr>
        <p:spPr>
          <a:xfrm>
            <a:off x="7799167" y="1013430"/>
            <a:ext cx="3363974" cy="5697184"/>
          </a:xfrm>
        </p:spPr>
        <p:txBody>
          <a:bodyPr>
            <a:normAutofit/>
          </a:bodyPr>
          <a:lstStyle/>
          <a:p>
            <a:pPr marL="0" indent="0">
              <a:buNone/>
            </a:pPr>
            <a:r>
              <a:rPr lang="en-US" sz="4000" b="1" dirty="0">
                <a:solidFill>
                  <a:schemeClr val="bg1"/>
                </a:solidFill>
              </a:rPr>
              <a:t>State Taxes</a:t>
            </a:r>
          </a:p>
          <a:p>
            <a:pPr marL="0" indent="0">
              <a:buNone/>
            </a:pPr>
            <a:r>
              <a:rPr lang="en-US" sz="2000" dirty="0">
                <a:solidFill>
                  <a:schemeClr val="bg1"/>
                </a:solidFill>
              </a:rPr>
              <a:t>How are state taxes spent?</a:t>
            </a:r>
          </a:p>
          <a:p>
            <a:r>
              <a:rPr lang="en-US" sz="2000" dirty="0">
                <a:solidFill>
                  <a:schemeClr val="bg1"/>
                </a:solidFill>
              </a:rPr>
              <a:t>Education</a:t>
            </a:r>
          </a:p>
          <a:p>
            <a:r>
              <a:rPr lang="en-US" sz="2000" dirty="0">
                <a:solidFill>
                  <a:schemeClr val="bg1"/>
                </a:solidFill>
              </a:rPr>
              <a:t>Health Insurance</a:t>
            </a:r>
          </a:p>
          <a:p>
            <a:r>
              <a:rPr lang="en-US" sz="2000" dirty="0">
                <a:solidFill>
                  <a:schemeClr val="bg1"/>
                </a:solidFill>
              </a:rPr>
              <a:t>Higher Education</a:t>
            </a:r>
          </a:p>
          <a:p>
            <a:r>
              <a:rPr lang="en-US" sz="2000" dirty="0">
                <a:solidFill>
                  <a:schemeClr val="bg1"/>
                </a:solidFill>
              </a:rPr>
              <a:t>Transportation</a:t>
            </a:r>
          </a:p>
          <a:p>
            <a:r>
              <a:rPr lang="en-US" sz="2000" dirty="0">
                <a:solidFill>
                  <a:schemeClr val="bg1"/>
                </a:solidFill>
              </a:rPr>
              <a:t>Public Assistance</a:t>
            </a:r>
          </a:p>
          <a:p>
            <a:r>
              <a:rPr lang="en-US" sz="2000" dirty="0">
                <a:solidFill>
                  <a:schemeClr val="bg1"/>
                </a:solidFill>
              </a:rPr>
              <a:t>Corrections</a:t>
            </a:r>
          </a:p>
          <a:p>
            <a:r>
              <a:rPr lang="en-US" sz="2000" dirty="0">
                <a:solidFill>
                  <a:schemeClr val="bg1"/>
                </a:solidFill>
              </a:rPr>
              <a:t>Other </a:t>
            </a:r>
          </a:p>
          <a:p>
            <a:pPr marL="0" indent="0">
              <a:buNone/>
            </a:pPr>
            <a:endParaRPr lang="en-US" sz="2000" dirty="0">
              <a:solidFill>
                <a:schemeClr val="bg1"/>
              </a:solidFill>
            </a:endParaRPr>
          </a:p>
        </p:txBody>
      </p:sp>
    </p:spTree>
    <p:extLst>
      <p:ext uri="{BB962C8B-B14F-4D97-AF65-F5344CB8AC3E}">
        <p14:creationId xmlns:p14="http://schemas.microsoft.com/office/powerpoint/2010/main" val="3011378433"/>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006CAD8-35FD-48DE-9CBE-6C28964B8766}"/>
              </a:ext>
            </a:extLst>
          </p:cNvPr>
          <p:cNvSpPr>
            <a:spLocks noGrp="1"/>
          </p:cNvSpPr>
          <p:nvPr>
            <p:ph type="title"/>
          </p:nvPr>
        </p:nvSpPr>
        <p:spPr>
          <a:xfrm>
            <a:off x="833002" y="365125"/>
            <a:ext cx="10520702" cy="1325563"/>
          </a:xfrm>
        </p:spPr>
        <p:txBody>
          <a:bodyPr>
            <a:normAutofit/>
          </a:bodyPr>
          <a:lstStyle/>
          <a:p>
            <a:r>
              <a:rPr lang="en-US">
                <a:solidFill>
                  <a:srgbClr val="FFFFFF"/>
                </a:solidFill>
              </a:rPr>
              <a:t>How does your employer know how much to withhold? </a:t>
            </a:r>
          </a:p>
        </p:txBody>
      </p:sp>
      <p:sp>
        <p:nvSpPr>
          <p:cNvPr id="3" name="Content Placeholder 2">
            <a:extLst>
              <a:ext uri="{FF2B5EF4-FFF2-40B4-BE49-F238E27FC236}">
                <a16:creationId xmlns:a16="http://schemas.microsoft.com/office/drawing/2014/main" id="{6AD43633-247F-4DC4-BA90-CF5A13C73D90}"/>
              </a:ext>
            </a:extLst>
          </p:cNvPr>
          <p:cNvSpPr>
            <a:spLocks noGrp="1"/>
          </p:cNvSpPr>
          <p:nvPr>
            <p:ph idx="1"/>
          </p:nvPr>
        </p:nvSpPr>
        <p:spPr>
          <a:xfrm>
            <a:off x="838201" y="2022601"/>
            <a:ext cx="10515598" cy="4154361"/>
          </a:xfrm>
        </p:spPr>
        <p:txBody>
          <a:bodyPr vert="horz" lIns="91440" tIns="45720" rIns="91440" bIns="45720" rtlCol="0" anchor="t">
            <a:normAutofit/>
          </a:bodyPr>
          <a:lstStyle/>
          <a:p>
            <a:pPr marL="0" indent="0">
              <a:buNone/>
            </a:pPr>
            <a:r>
              <a:rPr lang="en-US" sz="2000" dirty="0">
                <a:solidFill>
                  <a:srgbClr val="FFFFFF"/>
                </a:solidFill>
              </a:rPr>
              <a:t>Once you are hired for a job, there are various forms you must complete. One of these is Form W-4. This is a federal form. There are state forms that must be completed as well, which vary from state to state.</a:t>
            </a:r>
          </a:p>
          <a:p>
            <a:r>
              <a:rPr lang="en-US" sz="2000" dirty="0">
                <a:solidFill>
                  <a:srgbClr val="FFFFFF"/>
                </a:solidFill>
              </a:rPr>
              <a:t>Your W-4 is a form required by the Internal Revenue Service (IRS).</a:t>
            </a:r>
          </a:p>
          <a:p>
            <a:r>
              <a:rPr lang="en-US" sz="2000" dirty="0">
                <a:solidFill>
                  <a:srgbClr val="FFFFFF"/>
                </a:solidFill>
              </a:rPr>
              <a:t>The W-4 allows employers to determine what amount of income tax they should deduct from each employee’s paycheck based on that person’s situation, such as whether he or she is married or single, has kids, etc.</a:t>
            </a:r>
          </a:p>
          <a:p>
            <a:r>
              <a:rPr lang="en-US" sz="2000" dirty="0">
                <a:solidFill>
                  <a:srgbClr val="FFFFFF"/>
                </a:solidFill>
              </a:rPr>
              <a:t>Even if you are a student, it isn’t likely that you are </a:t>
            </a:r>
            <a:r>
              <a:rPr lang="en-US" sz="2000" dirty="0"/>
              <a:t>exempt</a:t>
            </a:r>
            <a:r>
              <a:rPr lang="en-US" sz="2000" dirty="0">
                <a:solidFill>
                  <a:srgbClr val="FFFFFF"/>
                </a:solidFill>
              </a:rPr>
              <a:t> from tax withholdings.</a:t>
            </a:r>
          </a:p>
          <a:p>
            <a:r>
              <a:rPr lang="en-US" sz="2000" dirty="0">
                <a:solidFill>
                  <a:srgbClr val="FFFFFF"/>
                </a:solidFill>
              </a:rPr>
              <a:t>Each April, anyone who earned income must file a federal income tax return with the IRS. If over the course of the year more of your income than necessary was withheld, you will receive a refund from the federal government.</a:t>
            </a:r>
          </a:p>
        </p:txBody>
      </p:sp>
    </p:spTree>
    <p:extLst>
      <p:ext uri="{BB962C8B-B14F-4D97-AF65-F5344CB8AC3E}">
        <p14:creationId xmlns:p14="http://schemas.microsoft.com/office/powerpoint/2010/main" val="337655007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object, clock, meter&#10;&#10;Description automatically generated">
            <a:extLst>
              <a:ext uri="{FF2B5EF4-FFF2-40B4-BE49-F238E27FC236}">
                <a16:creationId xmlns:a16="http://schemas.microsoft.com/office/drawing/2014/main" id="{E882C46E-7AE0-4CF2-84B0-ACC9E7FF70CA}"/>
              </a:ext>
            </a:extLst>
          </p:cNvPr>
          <p:cNvPicPr>
            <a:picLocks noChangeAspect="1"/>
          </p:cNvPicPr>
          <p:nvPr/>
        </p:nvPicPr>
        <p:blipFill rotWithShape="1">
          <a:blip r:embed="rId2">
            <a:alphaModFix amt="35000"/>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8548" r="5676" b="1"/>
          <a:stretch/>
        </p:blipFill>
        <p:spPr>
          <a:xfrm>
            <a:off x="20" y="10"/>
            <a:ext cx="12191980" cy="6857990"/>
          </a:xfrm>
          <a:prstGeom prst="rect">
            <a:avLst/>
          </a:prstGeom>
        </p:spPr>
      </p:pic>
      <p:sp>
        <p:nvSpPr>
          <p:cNvPr id="2" name="Title 1">
            <a:extLst>
              <a:ext uri="{FF2B5EF4-FFF2-40B4-BE49-F238E27FC236}">
                <a16:creationId xmlns:a16="http://schemas.microsoft.com/office/drawing/2014/main" id="{EC70DDC2-BADF-49C2-911B-49F5A5E66A9E}"/>
              </a:ext>
            </a:extLst>
          </p:cNvPr>
          <p:cNvSpPr>
            <a:spLocks noGrp="1"/>
          </p:cNvSpPr>
          <p:nvPr>
            <p:ph type="title"/>
          </p:nvPr>
        </p:nvSpPr>
        <p:spPr>
          <a:xfrm>
            <a:off x="838200" y="365125"/>
            <a:ext cx="10515600" cy="1325563"/>
          </a:xfrm>
        </p:spPr>
        <p:txBody>
          <a:bodyPr>
            <a:normAutofit/>
          </a:bodyPr>
          <a:lstStyle/>
          <a:p>
            <a:r>
              <a:rPr lang="en-US" b="1" i="1">
                <a:solidFill>
                  <a:srgbClr val="FFFFFF"/>
                </a:solidFill>
              </a:rPr>
              <a:t>Exemptions</a:t>
            </a:r>
          </a:p>
        </p:txBody>
      </p:sp>
      <p:sp>
        <p:nvSpPr>
          <p:cNvPr id="3" name="Content Placeholder 2">
            <a:extLst>
              <a:ext uri="{FF2B5EF4-FFF2-40B4-BE49-F238E27FC236}">
                <a16:creationId xmlns:a16="http://schemas.microsoft.com/office/drawing/2014/main" id="{AB1E8865-F6B0-477F-8794-24C33CB0B43E}"/>
              </a:ext>
            </a:extLst>
          </p:cNvPr>
          <p:cNvSpPr>
            <a:spLocks noGrp="1"/>
          </p:cNvSpPr>
          <p:nvPr>
            <p:ph idx="1"/>
          </p:nvPr>
        </p:nvSpPr>
        <p:spPr>
          <a:xfrm>
            <a:off x="838200" y="1825625"/>
            <a:ext cx="10515600" cy="4351338"/>
          </a:xfrm>
        </p:spPr>
        <p:txBody>
          <a:bodyPr>
            <a:normAutofit/>
          </a:bodyPr>
          <a:lstStyle/>
          <a:p>
            <a:pPr marL="0" indent="0">
              <a:buNone/>
            </a:pPr>
            <a:r>
              <a:rPr lang="en-US" sz="2200" dirty="0">
                <a:solidFill>
                  <a:srgbClr val="FFFFFF"/>
                </a:solidFill>
              </a:rPr>
              <a:t>If you are </a:t>
            </a:r>
            <a:r>
              <a:rPr lang="en-US" sz="2200" b="1" dirty="0">
                <a:solidFill>
                  <a:srgbClr val="FFFFFF"/>
                </a:solidFill>
              </a:rPr>
              <a:t>exempt</a:t>
            </a:r>
            <a:r>
              <a:rPr lang="en-US" sz="2200" dirty="0">
                <a:solidFill>
                  <a:srgbClr val="FFFFFF"/>
                </a:solidFill>
              </a:rPr>
              <a:t> from paying taxes it means you don’t have to pay taxes that year. Some groups that are exempt include:</a:t>
            </a:r>
          </a:p>
          <a:p>
            <a:pPr marL="514350" indent="-514350">
              <a:buAutoNum type="arabicPeriod"/>
            </a:pPr>
            <a:r>
              <a:rPr lang="en-US" sz="2200" b="1" dirty="0">
                <a:solidFill>
                  <a:srgbClr val="FFFFFF"/>
                </a:solidFill>
              </a:rPr>
              <a:t>Not for Profit Organizations</a:t>
            </a:r>
            <a:r>
              <a:rPr lang="en-US" sz="2200" dirty="0">
                <a:solidFill>
                  <a:srgbClr val="FFFFFF"/>
                </a:solidFill>
              </a:rPr>
              <a:t> such as churches, synagogues, hospitals, universities, the Red Cross, homeless shelters, and other groups that seek to improve our society. </a:t>
            </a:r>
          </a:p>
          <a:p>
            <a:pPr marL="514350" indent="-514350">
              <a:buAutoNum type="arabicPeriod"/>
            </a:pPr>
            <a:r>
              <a:rPr lang="en-US" sz="2200" b="1" dirty="0">
                <a:solidFill>
                  <a:srgbClr val="FFFFFF"/>
                </a:solidFill>
              </a:rPr>
              <a:t>U.S. Citizens Working Abroad </a:t>
            </a:r>
            <a:r>
              <a:rPr lang="en-US" sz="2200" dirty="0">
                <a:solidFill>
                  <a:srgbClr val="FFFFFF"/>
                </a:solidFill>
              </a:rPr>
              <a:t>may be exempt from paying taxes dependent upon their individual situation. </a:t>
            </a:r>
          </a:p>
          <a:p>
            <a:pPr marL="514350" indent="-514350">
              <a:buAutoNum type="arabicPeriod"/>
            </a:pPr>
            <a:r>
              <a:rPr lang="en-US" sz="2200" b="1" dirty="0">
                <a:solidFill>
                  <a:srgbClr val="FFFFFF"/>
                </a:solidFill>
              </a:rPr>
              <a:t>Low Income Taxpayers</a:t>
            </a:r>
            <a:r>
              <a:rPr lang="en-US" sz="2200" dirty="0">
                <a:solidFill>
                  <a:srgbClr val="FFFFFF"/>
                </a:solidFill>
              </a:rPr>
              <a:t> – You only count as low income if your parents DO NOT claim you as a dependent. </a:t>
            </a:r>
            <a:endParaRPr lang="en-US" sz="2200" b="1" dirty="0">
              <a:solidFill>
                <a:srgbClr val="FFFFFF"/>
              </a:solidFill>
            </a:endParaRPr>
          </a:p>
          <a:p>
            <a:pPr marL="514350" indent="-514350">
              <a:buAutoNum type="arabicPeriod"/>
            </a:pPr>
            <a:r>
              <a:rPr lang="en-US" sz="2200" b="1" dirty="0">
                <a:solidFill>
                  <a:srgbClr val="FFFFFF"/>
                </a:solidFill>
              </a:rPr>
              <a:t>Taxpayers with Many Deductions</a:t>
            </a:r>
            <a:r>
              <a:rPr lang="en-US" sz="2200" dirty="0">
                <a:solidFill>
                  <a:srgbClr val="FFFFFF"/>
                </a:solidFill>
              </a:rPr>
              <a:t> - Some people write off most or all their taxable income with personal deductions.  </a:t>
            </a:r>
            <a:endParaRPr lang="en-US" sz="2200" b="1" dirty="0">
              <a:solidFill>
                <a:srgbClr val="FFFFFF"/>
              </a:solidFill>
            </a:endParaRPr>
          </a:p>
          <a:p>
            <a:pPr marL="514350" indent="-514350">
              <a:buAutoNum type="arabicPeriod"/>
            </a:pPr>
            <a:r>
              <a:rPr lang="en-US" sz="2200" b="1" dirty="0">
                <a:solidFill>
                  <a:srgbClr val="FFFFFF"/>
                </a:solidFill>
              </a:rPr>
              <a:t>Taxpayers with Many Dependents</a:t>
            </a:r>
            <a:r>
              <a:rPr lang="en-US" sz="2200" dirty="0">
                <a:solidFill>
                  <a:srgbClr val="FFFFFF"/>
                </a:solidFill>
              </a:rPr>
              <a:t> – Dependent on income, families with dependent children might not have to pay taxes because of child tax credits. </a:t>
            </a:r>
            <a:endParaRPr lang="en-US" sz="2200" b="1" dirty="0">
              <a:solidFill>
                <a:srgbClr val="FFFFFF"/>
              </a:solidFill>
            </a:endParaRPr>
          </a:p>
          <a:p>
            <a:pPr marL="0" indent="0">
              <a:buNone/>
            </a:pPr>
            <a:endParaRPr lang="en-US" sz="2200" dirty="0">
              <a:solidFill>
                <a:srgbClr val="FFFFFF"/>
              </a:solidFill>
            </a:endParaRPr>
          </a:p>
        </p:txBody>
      </p:sp>
    </p:spTree>
    <p:extLst>
      <p:ext uri="{BB962C8B-B14F-4D97-AF65-F5344CB8AC3E}">
        <p14:creationId xmlns:p14="http://schemas.microsoft.com/office/powerpoint/2010/main" val="110769843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B9FF99BD-075F-4761-A995-6FC574BD25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1">
            <a:extLst>
              <a:ext uri="{FF2B5EF4-FFF2-40B4-BE49-F238E27FC236}">
                <a16:creationId xmlns:a16="http://schemas.microsoft.com/office/drawing/2014/main" id="{A7B21A54-9BA3-4EA9-B460-5A829ADD90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FA8F714-B9D8-488A-8CCA-E9948FF913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5">
            <a:extLst>
              <a:ext uri="{FF2B5EF4-FFF2-40B4-BE49-F238E27FC236}">
                <a16:creationId xmlns:a16="http://schemas.microsoft.com/office/drawing/2014/main" id="{F584E96F-E9C6-4924-B9DC-5E5A6AE9C546}"/>
              </a:ext>
            </a:extLst>
          </p:cNvPr>
          <p:cNvGraphicFramePr>
            <a:graphicFrameLocks noGrp="1"/>
          </p:cNvGraphicFramePr>
          <p:nvPr>
            <p:extLst>
              <p:ext uri="{D42A27DB-BD31-4B8C-83A1-F6EECF244321}">
                <p14:modId xmlns:p14="http://schemas.microsoft.com/office/powerpoint/2010/main" val="649230465"/>
              </p:ext>
            </p:extLst>
          </p:nvPr>
        </p:nvGraphicFramePr>
        <p:xfrm>
          <a:off x="1047565" y="946719"/>
          <a:ext cx="10115732" cy="4992441"/>
        </p:xfrm>
        <a:graphic>
          <a:graphicData uri="http://schemas.openxmlformats.org/drawingml/2006/table">
            <a:tbl>
              <a:tblPr firstRow="1" bandRow="1">
                <a:tableStyleId>{5C22544A-7EE6-4342-B048-85BDC9FD1C3A}</a:tableStyleId>
              </a:tblPr>
              <a:tblGrid>
                <a:gridCol w="1942649">
                  <a:extLst>
                    <a:ext uri="{9D8B030D-6E8A-4147-A177-3AD203B41FA5}">
                      <a16:colId xmlns:a16="http://schemas.microsoft.com/office/drawing/2014/main" val="2974544303"/>
                    </a:ext>
                  </a:extLst>
                </a:gridCol>
                <a:gridCol w="2210837">
                  <a:extLst>
                    <a:ext uri="{9D8B030D-6E8A-4147-A177-3AD203B41FA5}">
                      <a16:colId xmlns:a16="http://schemas.microsoft.com/office/drawing/2014/main" val="4138804023"/>
                    </a:ext>
                  </a:extLst>
                </a:gridCol>
                <a:gridCol w="1443979">
                  <a:extLst>
                    <a:ext uri="{9D8B030D-6E8A-4147-A177-3AD203B41FA5}">
                      <a16:colId xmlns:a16="http://schemas.microsoft.com/office/drawing/2014/main" val="3652698354"/>
                    </a:ext>
                  </a:extLst>
                </a:gridCol>
                <a:gridCol w="1279685">
                  <a:extLst>
                    <a:ext uri="{9D8B030D-6E8A-4147-A177-3AD203B41FA5}">
                      <a16:colId xmlns:a16="http://schemas.microsoft.com/office/drawing/2014/main" val="3555201674"/>
                    </a:ext>
                  </a:extLst>
                </a:gridCol>
                <a:gridCol w="834339">
                  <a:extLst>
                    <a:ext uri="{9D8B030D-6E8A-4147-A177-3AD203B41FA5}">
                      <a16:colId xmlns:a16="http://schemas.microsoft.com/office/drawing/2014/main" val="1296444611"/>
                    </a:ext>
                  </a:extLst>
                </a:gridCol>
                <a:gridCol w="637244">
                  <a:extLst>
                    <a:ext uri="{9D8B030D-6E8A-4147-A177-3AD203B41FA5}">
                      <a16:colId xmlns:a16="http://schemas.microsoft.com/office/drawing/2014/main" val="4045583687"/>
                    </a:ext>
                  </a:extLst>
                </a:gridCol>
                <a:gridCol w="1766999">
                  <a:extLst>
                    <a:ext uri="{9D8B030D-6E8A-4147-A177-3AD203B41FA5}">
                      <a16:colId xmlns:a16="http://schemas.microsoft.com/office/drawing/2014/main" val="471950575"/>
                    </a:ext>
                  </a:extLst>
                </a:gridCol>
              </a:tblGrid>
              <a:tr h="315866">
                <a:tc gridSpan="7">
                  <a:txBody>
                    <a:bodyPr/>
                    <a:lstStyle/>
                    <a:p>
                      <a:pPr algn="ctr"/>
                      <a:r>
                        <a:rPr lang="en-US" sz="1500"/>
                        <a:t>Pacific NW Federal Credit Union</a:t>
                      </a:r>
                    </a:p>
                  </a:txBody>
                  <a:tcPr marL="56969" marR="56969" marT="28485" marB="28485"/>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3241632002"/>
                  </a:ext>
                </a:extLst>
              </a:tr>
              <a:tr h="821571">
                <a:tc>
                  <a:txBody>
                    <a:bodyPr/>
                    <a:lstStyle/>
                    <a:p>
                      <a:r>
                        <a:rPr lang="en-US" sz="1500" b="1"/>
                        <a:t>Employee</a:t>
                      </a:r>
                    </a:p>
                    <a:p>
                      <a:r>
                        <a:rPr lang="en-US" sz="1500"/>
                        <a:t>Paycheck, Pete</a:t>
                      </a:r>
                    </a:p>
                  </a:txBody>
                  <a:tcPr marL="56969" marR="56969" marT="28485" marB="28485"/>
                </a:tc>
                <a:tc gridSpan="2">
                  <a:txBody>
                    <a:bodyPr/>
                    <a:lstStyle/>
                    <a:p>
                      <a:r>
                        <a:rPr lang="en-US" sz="1500" b="1"/>
                        <a:t>SSN/Employee </a:t>
                      </a:r>
                    </a:p>
                    <a:p>
                      <a:r>
                        <a:rPr lang="en-US" sz="1500" b="1"/>
                        <a:t>ID Number</a:t>
                      </a:r>
                    </a:p>
                    <a:p>
                      <a:r>
                        <a:rPr lang="en-US" sz="1500"/>
                        <a:t>123-45-6789</a:t>
                      </a:r>
                    </a:p>
                  </a:txBody>
                  <a:tcPr marL="56969" marR="56969" marT="28485" marB="28485"/>
                </a:tc>
                <a:tc hMerge="1">
                  <a:txBody>
                    <a:bodyPr/>
                    <a:lstStyle/>
                    <a:p>
                      <a:r>
                        <a:rPr lang="en-US" dirty="0"/>
                        <a:t>Check #</a:t>
                      </a:r>
                    </a:p>
                    <a:p>
                      <a:r>
                        <a:rPr lang="en-US" dirty="0"/>
                        <a:t>152</a:t>
                      </a:r>
                    </a:p>
                  </a:txBody>
                  <a:tcPr/>
                </a:tc>
                <a:tc gridSpan="2">
                  <a:txBody>
                    <a:bodyPr/>
                    <a:lstStyle/>
                    <a:p>
                      <a:r>
                        <a:rPr lang="en-US" sz="1500" b="1"/>
                        <a:t>Check #</a:t>
                      </a:r>
                    </a:p>
                    <a:p>
                      <a:r>
                        <a:rPr lang="en-US" sz="1500"/>
                        <a:t>152</a:t>
                      </a:r>
                    </a:p>
                  </a:txBody>
                  <a:tcPr marL="56969" marR="56969" marT="28485" marB="28485"/>
                </a:tc>
                <a:tc hMerge="1">
                  <a:txBody>
                    <a:bodyPr/>
                    <a:lstStyle/>
                    <a:p>
                      <a:r>
                        <a:rPr lang="en-US" dirty="0"/>
                        <a:t>Check Amount (Net Pay</a:t>
                      </a:r>
                    </a:p>
                  </a:txBody>
                  <a:tcPr/>
                </a:tc>
                <a:tc gridSpan="2">
                  <a:txBody>
                    <a:bodyPr/>
                    <a:lstStyle/>
                    <a:p>
                      <a:r>
                        <a:rPr lang="en-US" sz="1500" b="1"/>
                        <a:t>Check Amount (Net Pay)</a:t>
                      </a:r>
                    </a:p>
                    <a:p>
                      <a:r>
                        <a:rPr lang="en-US" sz="1500"/>
                        <a:t>$146.68</a:t>
                      </a:r>
                    </a:p>
                  </a:txBody>
                  <a:tcPr marL="56969" marR="56969" marT="28485" marB="28485"/>
                </a:tc>
                <a:tc hMerge="1">
                  <a:txBody>
                    <a:bodyPr/>
                    <a:lstStyle/>
                    <a:p>
                      <a:endParaRPr lang="en-US" dirty="0"/>
                    </a:p>
                  </a:txBody>
                  <a:tcPr/>
                </a:tc>
                <a:extLst>
                  <a:ext uri="{0D108BD9-81ED-4DB2-BD59-A6C34878D82A}">
                    <a16:rowId xmlns:a16="http://schemas.microsoft.com/office/drawing/2014/main" val="2021890172"/>
                  </a:ext>
                </a:extLst>
              </a:tr>
              <a:tr h="1580129">
                <a:tc>
                  <a:txBody>
                    <a:bodyPr/>
                    <a:lstStyle/>
                    <a:p>
                      <a:r>
                        <a:rPr lang="en-US" sz="1500" b="1"/>
                        <a:t>Employee Address</a:t>
                      </a:r>
                    </a:p>
                    <a:p>
                      <a:r>
                        <a:rPr lang="en-US" sz="1500"/>
                        <a:t>12005 NE Erin Way</a:t>
                      </a:r>
                    </a:p>
                    <a:p>
                      <a:r>
                        <a:rPr lang="en-US" sz="1500"/>
                        <a:t>Portland, OR 97220</a:t>
                      </a:r>
                    </a:p>
                  </a:txBody>
                  <a:tcPr marL="56969" marR="56969" marT="28485" marB="28485"/>
                </a:tc>
                <a:tc gridSpan="6">
                  <a:txBody>
                    <a:bodyPr/>
                    <a:lstStyle/>
                    <a:p>
                      <a:endParaRPr lang="en-US" sz="1500"/>
                    </a:p>
                  </a:txBody>
                  <a:tcPr marL="56969" marR="56969" marT="28485" marB="28485"/>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273063266"/>
                  </a:ext>
                </a:extLst>
              </a:tr>
              <a:tr h="568719">
                <a:tc rowSpan="3">
                  <a:txBody>
                    <a:bodyPr/>
                    <a:lstStyle/>
                    <a:p>
                      <a:endParaRPr lang="en-US" sz="1500" dirty="0"/>
                    </a:p>
                  </a:txBody>
                  <a:tcPr marL="56969" marR="56969" marT="28485" marB="28485"/>
                </a:tc>
                <a:tc>
                  <a:txBody>
                    <a:bodyPr/>
                    <a:lstStyle/>
                    <a:p>
                      <a:r>
                        <a:rPr lang="en-US" sz="1500" b="1"/>
                        <a:t>Pay Type- </a:t>
                      </a:r>
                    </a:p>
                    <a:p>
                      <a:r>
                        <a:rPr lang="en-US" sz="1500" b="1"/>
                        <a:t>Gross Pay</a:t>
                      </a:r>
                    </a:p>
                  </a:txBody>
                  <a:tcPr marL="56969" marR="56969" marT="28485" marB="28485"/>
                </a:tc>
                <a:tc gridSpan="2">
                  <a:txBody>
                    <a:bodyPr/>
                    <a:lstStyle/>
                    <a:p>
                      <a:r>
                        <a:rPr lang="en-US" sz="1500" b="1"/>
                        <a:t>Deductions</a:t>
                      </a:r>
                    </a:p>
                  </a:txBody>
                  <a:tcPr marL="56969" marR="56969" marT="28485" marB="28485"/>
                </a:tc>
                <a:tc hMerge="1">
                  <a:txBody>
                    <a:bodyPr/>
                    <a:lstStyle/>
                    <a:p>
                      <a:endParaRPr lang="en-US" dirty="0"/>
                    </a:p>
                  </a:txBody>
                  <a:tcPr/>
                </a:tc>
                <a:tc gridSpan="2">
                  <a:txBody>
                    <a:bodyPr/>
                    <a:lstStyle/>
                    <a:p>
                      <a:r>
                        <a:rPr lang="en-US" sz="1500" b="1"/>
                        <a:t>Current</a:t>
                      </a:r>
                    </a:p>
                  </a:txBody>
                  <a:tcPr marL="56969" marR="56969" marT="28485" marB="28485"/>
                </a:tc>
                <a:tc hMerge="1">
                  <a:txBody>
                    <a:bodyPr/>
                    <a:lstStyle/>
                    <a:p>
                      <a:endParaRPr lang="en-US" dirty="0"/>
                    </a:p>
                  </a:txBody>
                  <a:tcPr/>
                </a:tc>
                <a:tc>
                  <a:txBody>
                    <a:bodyPr/>
                    <a:lstStyle/>
                    <a:p>
                      <a:r>
                        <a:rPr lang="en-US" sz="1500" b="1"/>
                        <a:t>Year-to-date</a:t>
                      </a:r>
                    </a:p>
                  </a:txBody>
                  <a:tcPr marL="56969" marR="56969" marT="28485" marB="28485"/>
                </a:tc>
                <a:extLst>
                  <a:ext uri="{0D108BD9-81ED-4DB2-BD59-A6C34878D82A}">
                    <a16:rowId xmlns:a16="http://schemas.microsoft.com/office/drawing/2014/main" val="1749501748"/>
                  </a:ext>
                </a:extLst>
              </a:tr>
              <a:tr h="1074424">
                <a:tc vMerge="1">
                  <a:txBody>
                    <a:bodyPr/>
                    <a:lstStyle/>
                    <a:p>
                      <a:endParaRPr lang="en-US"/>
                    </a:p>
                  </a:txBody>
                  <a:tcPr/>
                </a:tc>
                <a:tc>
                  <a:txBody>
                    <a:bodyPr/>
                    <a:lstStyle/>
                    <a:p>
                      <a:r>
                        <a:rPr lang="en-US" sz="1500"/>
                        <a:t>$180.00</a:t>
                      </a:r>
                    </a:p>
                  </a:txBody>
                  <a:tcPr marL="56969" marR="56969" marT="28485" marB="28485"/>
                </a:tc>
                <a:tc gridSpan="2">
                  <a:txBody>
                    <a:bodyPr/>
                    <a:lstStyle/>
                    <a:p>
                      <a:r>
                        <a:rPr lang="en-US" sz="1500"/>
                        <a:t>Federal Withholding</a:t>
                      </a:r>
                    </a:p>
                    <a:p>
                      <a:r>
                        <a:rPr lang="en-US" sz="1500"/>
                        <a:t>State Withholding</a:t>
                      </a:r>
                    </a:p>
                    <a:p>
                      <a:r>
                        <a:rPr lang="en-US" sz="1500"/>
                        <a:t>FICA</a:t>
                      </a:r>
                    </a:p>
                  </a:txBody>
                  <a:tcPr marL="56969" marR="56969" marT="28485" marB="28485"/>
                </a:tc>
                <a:tc hMerge="1">
                  <a:txBody>
                    <a:bodyPr/>
                    <a:lstStyle/>
                    <a:p>
                      <a:endParaRPr lang="en-US" dirty="0"/>
                    </a:p>
                  </a:txBody>
                  <a:tcPr/>
                </a:tc>
                <a:tc gridSpan="2">
                  <a:txBody>
                    <a:bodyPr/>
                    <a:lstStyle/>
                    <a:p>
                      <a:r>
                        <a:rPr lang="en-US" sz="1500"/>
                        <a:t>$14.10</a:t>
                      </a:r>
                    </a:p>
                    <a:p>
                      <a:r>
                        <a:rPr lang="en-US" sz="1500"/>
                        <a:t>$5.45</a:t>
                      </a:r>
                    </a:p>
                    <a:p>
                      <a:r>
                        <a:rPr lang="en-US" sz="1500"/>
                        <a:t>$13.77</a:t>
                      </a:r>
                    </a:p>
                  </a:txBody>
                  <a:tcPr marL="56969" marR="56969" marT="28485" marB="28485"/>
                </a:tc>
                <a:tc hMerge="1">
                  <a:txBody>
                    <a:bodyPr/>
                    <a:lstStyle/>
                    <a:p>
                      <a:endParaRPr lang="en-US" dirty="0"/>
                    </a:p>
                  </a:txBody>
                  <a:tcPr/>
                </a:tc>
                <a:tc>
                  <a:txBody>
                    <a:bodyPr/>
                    <a:lstStyle/>
                    <a:p>
                      <a:r>
                        <a:rPr lang="en-US" sz="1500" dirty="0"/>
                        <a:t>$296.10</a:t>
                      </a:r>
                    </a:p>
                    <a:p>
                      <a:r>
                        <a:rPr lang="en-US" sz="1500" dirty="0"/>
                        <a:t>$130.80</a:t>
                      </a:r>
                    </a:p>
                    <a:p>
                      <a:r>
                        <a:rPr lang="en-US" sz="1500" dirty="0"/>
                        <a:t>$330.48</a:t>
                      </a:r>
                    </a:p>
                  </a:txBody>
                  <a:tcPr marL="56969" marR="56969" marT="28485" marB="28485"/>
                </a:tc>
                <a:extLst>
                  <a:ext uri="{0D108BD9-81ED-4DB2-BD59-A6C34878D82A}">
                    <a16:rowId xmlns:a16="http://schemas.microsoft.com/office/drawing/2014/main" val="2702776409"/>
                  </a:ext>
                </a:extLst>
              </a:tr>
              <a:tr h="315866">
                <a:tc vMerge="1">
                  <a:txBody>
                    <a:bodyPr/>
                    <a:lstStyle/>
                    <a:p>
                      <a:endParaRPr lang="en-US" dirty="0"/>
                    </a:p>
                  </a:txBody>
                  <a:tcPr/>
                </a:tc>
                <a:tc>
                  <a:txBody>
                    <a:bodyPr/>
                    <a:lstStyle/>
                    <a:p>
                      <a:endParaRPr lang="en-US" sz="1500"/>
                    </a:p>
                  </a:txBody>
                  <a:tcPr marL="56969" marR="56969" marT="28485" marB="28485"/>
                </a:tc>
                <a:tc gridSpan="2">
                  <a:txBody>
                    <a:bodyPr/>
                    <a:lstStyle/>
                    <a:p>
                      <a:r>
                        <a:rPr lang="en-US" sz="1500" b="1"/>
                        <a:t>Totals</a:t>
                      </a:r>
                    </a:p>
                  </a:txBody>
                  <a:tcPr marL="56969" marR="56969" marT="28485" marB="28485"/>
                </a:tc>
                <a:tc hMerge="1">
                  <a:txBody>
                    <a:bodyPr/>
                    <a:lstStyle/>
                    <a:p>
                      <a:endParaRPr lang="en-US" dirty="0"/>
                    </a:p>
                  </a:txBody>
                  <a:tcPr/>
                </a:tc>
                <a:tc gridSpan="2">
                  <a:txBody>
                    <a:bodyPr/>
                    <a:lstStyle/>
                    <a:p>
                      <a:r>
                        <a:rPr lang="en-US" sz="1500"/>
                        <a:t>$33.32</a:t>
                      </a:r>
                    </a:p>
                  </a:txBody>
                  <a:tcPr marL="56969" marR="56969" marT="28485" marB="28485"/>
                </a:tc>
                <a:tc hMerge="1">
                  <a:txBody>
                    <a:bodyPr/>
                    <a:lstStyle/>
                    <a:p>
                      <a:endParaRPr lang="en-US" dirty="0"/>
                    </a:p>
                  </a:txBody>
                  <a:tcPr/>
                </a:tc>
                <a:tc>
                  <a:txBody>
                    <a:bodyPr/>
                    <a:lstStyle/>
                    <a:p>
                      <a:r>
                        <a:rPr lang="en-US" sz="1500"/>
                        <a:t>$757.38</a:t>
                      </a:r>
                    </a:p>
                  </a:txBody>
                  <a:tcPr marL="56969" marR="56969" marT="28485" marB="28485"/>
                </a:tc>
                <a:extLst>
                  <a:ext uri="{0D108BD9-81ED-4DB2-BD59-A6C34878D82A}">
                    <a16:rowId xmlns:a16="http://schemas.microsoft.com/office/drawing/2014/main" val="568740689"/>
                  </a:ext>
                </a:extLst>
              </a:tr>
              <a:tr h="315866">
                <a:tc gridSpan="7">
                  <a:txBody>
                    <a:bodyPr/>
                    <a:lstStyle/>
                    <a:p>
                      <a:pPr algn="ctr"/>
                      <a:r>
                        <a:rPr lang="en-US" sz="1500" b="1" dirty="0"/>
                        <a:t>Pay Period   </a:t>
                      </a:r>
                      <a:r>
                        <a:rPr lang="en-US" sz="1500" dirty="0"/>
                        <a:t>9/15/2020-9/29/2020</a:t>
                      </a:r>
                    </a:p>
                  </a:txBody>
                  <a:tcPr marL="56969" marR="56969" marT="28485" marB="28485"/>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3187108012"/>
                  </a:ext>
                </a:extLst>
              </a:tr>
            </a:tbl>
          </a:graphicData>
        </a:graphic>
      </p:graphicFrame>
    </p:spTree>
    <p:extLst>
      <p:ext uri="{BB962C8B-B14F-4D97-AF65-F5344CB8AC3E}">
        <p14:creationId xmlns:p14="http://schemas.microsoft.com/office/powerpoint/2010/main" val="5155871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E776807-A6D6-48FB-B6CE-68AFF82F1ECA}">
  <ds:schemaRefs>
    <ds:schemaRef ds:uri="54ea286b-6133-493e-862c-ac240d2b25ff"/>
    <ds:schemaRef ds:uri="http://schemas.microsoft.com/office/2006/documentManagement/types"/>
    <ds:schemaRef ds:uri="http://purl.org/dc/terms/"/>
    <ds:schemaRef ds:uri="http://schemas.microsoft.com/office/2006/metadata/properties"/>
    <ds:schemaRef ds:uri="http://purl.org/dc/dcmitype/"/>
    <ds:schemaRef ds:uri="http://purl.org/dc/elements/1.1/"/>
    <ds:schemaRef ds:uri="dc809939-901c-4e44-b75a-4ed6930e9425"/>
    <ds:schemaRef ds:uri="http://www.w3.org/XML/1998/namespac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F96C2FA8-C5A4-44B8-9875-61B8DDD33040}">
  <ds:schemaRefs>
    <ds:schemaRef ds:uri="http://schemas.microsoft.com/sharepoint/v3/contenttype/forms"/>
  </ds:schemaRefs>
</ds:datastoreItem>
</file>

<file path=customXml/itemProps3.xml><?xml version="1.0" encoding="utf-8"?>
<ds:datastoreItem xmlns:ds="http://schemas.openxmlformats.org/officeDocument/2006/customXml" ds:itemID="{DADE533C-9271-4146-891B-3C4A745526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Ion</Template>
  <TotalTime>66</TotalTime>
  <Words>584</Words>
  <Application>Microsoft Office PowerPoint</Application>
  <PresentationFormat>Widescreen</PresentationFormat>
  <Paragraphs>66</Paragraphs>
  <Slides>10</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Take Home Pay</vt:lpstr>
      <vt:lpstr>PowerPoint Presentation</vt:lpstr>
      <vt:lpstr>What will you net? </vt:lpstr>
      <vt:lpstr>Gross Pay</vt:lpstr>
      <vt:lpstr>Deductions from your Paycheck</vt:lpstr>
      <vt:lpstr>PowerPoint Presentation</vt:lpstr>
      <vt:lpstr>How does your employer know how much to withhold? </vt:lpstr>
      <vt:lpstr>Exemptions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Take Home Pay</dc:title>
  <dc:creator>Kristin Mullady</dc:creator>
  <cp:lastModifiedBy>Dana Eaton</cp:lastModifiedBy>
  <cp:revision>28</cp:revision>
  <dcterms:created xsi:type="dcterms:W3CDTF">2020-04-01T18:35:22Z</dcterms:created>
  <dcterms:modified xsi:type="dcterms:W3CDTF">2024-04-03T17:05:22Z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