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5" r:id="rId6"/>
    <p:sldId id="258" r:id="rId7"/>
    <p:sldId id="257" r:id="rId8"/>
    <p:sldId id="259" r:id="rId9"/>
    <p:sldId id="260" r:id="rId10"/>
    <p:sldId id="261" r:id="rId11"/>
    <p:sldId id="264" r:id="rId12"/>
    <p:sldId id="262" r:id="rId13"/>
    <p:sldId id="263" r:id="rId14"/>
    <p:sldId id="266" r:id="rId15"/>
    <p:sldId id="267" r:id="rId16"/>
    <p:sldId id="274" r:id="rId17"/>
    <p:sldId id="269" r:id="rId18"/>
    <p:sldId id="271" r:id="rId19"/>
    <p:sldId id="273" r:id="rId20"/>
    <p:sldId id="27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F443BE-3049-26FF-5FA1-D4AD7E4216CC}" v="6" dt="2024-03-29T16:27:12.4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81BF7-7804-43BE-8492-0ECBB67528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9460FF-F3AC-48B8-9DC2-E09EDBF807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E616F03-8DF4-4798-80AF-4CB96742B43E}"/>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5" name="Footer Placeholder 4">
            <a:extLst>
              <a:ext uri="{FF2B5EF4-FFF2-40B4-BE49-F238E27FC236}">
                <a16:creationId xmlns:a16="http://schemas.microsoft.com/office/drawing/2014/main" id="{53A811D9-1193-4C27-8246-08A853BAF5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B6400-B6DC-4E95-B6D4-7AAC36AD5D59}"/>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1976126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1BAA3-0241-48FE-BFEB-4715E8026E2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2D8055-77E9-4710-81F8-94410D748A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76655B-D875-4FD8-9784-88703989D711}"/>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5" name="Footer Placeholder 4">
            <a:extLst>
              <a:ext uri="{FF2B5EF4-FFF2-40B4-BE49-F238E27FC236}">
                <a16:creationId xmlns:a16="http://schemas.microsoft.com/office/drawing/2014/main" id="{6D389A52-0328-4C60-91C7-A80EDB758F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E05B68-76C0-4242-83B8-DD91A0715634}"/>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2033167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7DCDB0-70EE-45E5-ADC0-E60AAD1696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8B5802-0049-4707-8083-413CA942D3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BC9F6-7B0C-4EC2-A091-CA79C6C1AAE9}"/>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5" name="Footer Placeholder 4">
            <a:extLst>
              <a:ext uri="{FF2B5EF4-FFF2-40B4-BE49-F238E27FC236}">
                <a16:creationId xmlns:a16="http://schemas.microsoft.com/office/drawing/2014/main" id="{149F3505-F5ED-4D33-8F98-0756F8ABD8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1C77A7-A602-4E29-BB78-194549BF8F8B}"/>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1076222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F304A-4B89-415B-881F-C3AD400636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08E229-8C40-44E7-9A10-EE497BDEE80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9CF3A5-9ABC-481C-A974-35D2177D53DB}"/>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5" name="Footer Placeholder 4">
            <a:extLst>
              <a:ext uri="{FF2B5EF4-FFF2-40B4-BE49-F238E27FC236}">
                <a16:creationId xmlns:a16="http://schemas.microsoft.com/office/drawing/2014/main" id="{9F3F95A1-CEBC-458F-9632-881280BE6D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937E7B-36A7-40B6-A062-98F066D5F409}"/>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211584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69ABD-7F01-4249-A647-674C93CAE1D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CDF14F5-A097-49DA-BEC5-175AE138FF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630D00-6938-4B3A-B469-63A51E352DB8}"/>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5" name="Footer Placeholder 4">
            <a:extLst>
              <a:ext uri="{FF2B5EF4-FFF2-40B4-BE49-F238E27FC236}">
                <a16:creationId xmlns:a16="http://schemas.microsoft.com/office/drawing/2014/main" id="{25BF5F80-33F1-4024-91AA-91489B40A6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07215-68D7-4D39-98DB-BF0005F955D4}"/>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1839686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21FD3-A8CC-4CE8-9112-D0FB37B0C9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66985D-EAF2-47F7-9B55-4BF63A5CC58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9108BC-A2AB-4572-BE80-95D64B5861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B14CE1-E679-4FCB-8641-3819AA5B1F7F}"/>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6" name="Footer Placeholder 5">
            <a:extLst>
              <a:ext uri="{FF2B5EF4-FFF2-40B4-BE49-F238E27FC236}">
                <a16:creationId xmlns:a16="http://schemas.microsoft.com/office/drawing/2014/main" id="{142A0EAE-6496-402C-A97D-1429A7BCED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49FB0F-C951-4BB0-938F-E9B17F8AA76A}"/>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1743387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E0D0D-F33B-487F-8ADE-0211C7DE58D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99D731-4B15-4062-AF88-AD822A27CF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A72D64-2BCE-4A64-9657-59F32A8D99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925E2A9-0A4A-4778-A99E-4AA8AFC3AE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03B317-2161-4D61-970A-166F8E6BCA5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3CC8B7-B5F2-46C8-B350-7FB6C12D0885}"/>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8" name="Footer Placeholder 7">
            <a:extLst>
              <a:ext uri="{FF2B5EF4-FFF2-40B4-BE49-F238E27FC236}">
                <a16:creationId xmlns:a16="http://schemas.microsoft.com/office/drawing/2014/main" id="{5EDB59F7-9FDA-4607-BC4A-4FB508C7C0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8DC3EBD-97DF-45E1-993F-C8BC112AAB09}"/>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2026072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4888C-39F1-4B6E-AF1C-1BD917BF94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A11F80-B3F4-49F3-AEE1-0F964F02ABCE}"/>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4" name="Footer Placeholder 3">
            <a:extLst>
              <a:ext uri="{FF2B5EF4-FFF2-40B4-BE49-F238E27FC236}">
                <a16:creationId xmlns:a16="http://schemas.microsoft.com/office/drawing/2014/main" id="{FE1A6D31-33A2-4721-90E2-B718A8B5BA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A5521C0-340C-4CB8-8CA9-45622643AD45}"/>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2692073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61E209-371D-4C72-978B-22C707BDEB4B}"/>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3" name="Footer Placeholder 2">
            <a:extLst>
              <a:ext uri="{FF2B5EF4-FFF2-40B4-BE49-F238E27FC236}">
                <a16:creationId xmlns:a16="http://schemas.microsoft.com/office/drawing/2014/main" id="{BFE99DD6-19E8-4C45-A74E-9CCA199057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9B80D15-A348-4990-915F-4CCA60D73E72}"/>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1857618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43FF6-6739-4691-9F78-C0E86CD2E3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DF83B1-BEB6-46E1-A4D6-ACBC6A05B8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0F57E29-2A9A-4A98-8942-4D650AC0B6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775684-EADA-4422-9D57-8043704D125B}"/>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6" name="Footer Placeholder 5">
            <a:extLst>
              <a:ext uri="{FF2B5EF4-FFF2-40B4-BE49-F238E27FC236}">
                <a16:creationId xmlns:a16="http://schemas.microsoft.com/office/drawing/2014/main" id="{46DE41A0-D492-458B-A3D0-D072242293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01DC76-93B0-4C46-907F-DBEF5BA5F9DE}"/>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841551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CBE9D-0DDD-476B-B008-346D4EE469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D0198F-5210-453C-BBA1-454878F654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8D19D16-36FB-46AB-8EE9-36DB4C0547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5AA0D5-2DF9-466B-B3B7-AA7289F61637}"/>
              </a:ext>
            </a:extLst>
          </p:cNvPr>
          <p:cNvSpPr>
            <a:spLocks noGrp="1"/>
          </p:cNvSpPr>
          <p:nvPr>
            <p:ph type="dt" sz="half" idx="10"/>
          </p:nvPr>
        </p:nvSpPr>
        <p:spPr/>
        <p:txBody>
          <a:bodyPr/>
          <a:lstStyle/>
          <a:p>
            <a:fld id="{95FBB078-4AD1-4790-9828-D2CE023E9297}" type="datetimeFigureOut">
              <a:rPr lang="en-US" smtClean="0"/>
              <a:t>4/3/2024</a:t>
            </a:fld>
            <a:endParaRPr lang="en-US"/>
          </a:p>
        </p:txBody>
      </p:sp>
      <p:sp>
        <p:nvSpPr>
          <p:cNvPr id="6" name="Footer Placeholder 5">
            <a:extLst>
              <a:ext uri="{FF2B5EF4-FFF2-40B4-BE49-F238E27FC236}">
                <a16:creationId xmlns:a16="http://schemas.microsoft.com/office/drawing/2014/main" id="{FFC6C956-5A67-4CF3-880E-A868918125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D03FDB-5D00-4F14-BC74-8F34824A8524}"/>
              </a:ext>
            </a:extLst>
          </p:cNvPr>
          <p:cNvSpPr>
            <a:spLocks noGrp="1"/>
          </p:cNvSpPr>
          <p:nvPr>
            <p:ph type="sldNum" sz="quarter" idx="12"/>
          </p:nvPr>
        </p:nvSpPr>
        <p:spPr/>
        <p:txBody>
          <a:bodyPr/>
          <a:lstStyle/>
          <a:p>
            <a:fld id="{76F415A8-49E1-4F2B-A0C3-03D1B08DCE31}" type="slidenum">
              <a:rPr lang="en-US" smtClean="0"/>
              <a:t>‹#›</a:t>
            </a:fld>
            <a:endParaRPr lang="en-US"/>
          </a:p>
        </p:txBody>
      </p:sp>
    </p:spTree>
    <p:extLst>
      <p:ext uri="{BB962C8B-B14F-4D97-AF65-F5344CB8AC3E}">
        <p14:creationId xmlns:p14="http://schemas.microsoft.com/office/powerpoint/2010/main" val="1316992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76AA16-A2CC-4C68-B341-13306C1FCB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AC9D41A-2BCF-48DA-8DFD-6BBE415504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E77932-3352-43DF-8B51-28B7A6E138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FBB078-4AD1-4790-9828-D2CE023E9297}" type="datetimeFigureOut">
              <a:rPr lang="en-US" smtClean="0"/>
              <a:t>4/3/2024</a:t>
            </a:fld>
            <a:endParaRPr lang="en-US"/>
          </a:p>
        </p:txBody>
      </p:sp>
      <p:sp>
        <p:nvSpPr>
          <p:cNvPr id="5" name="Footer Placeholder 4">
            <a:extLst>
              <a:ext uri="{FF2B5EF4-FFF2-40B4-BE49-F238E27FC236}">
                <a16:creationId xmlns:a16="http://schemas.microsoft.com/office/drawing/2014/main" id="{3DAC3AF7-0F36-446C-8C1A-3789071244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863B5F5-5695-4635-9B5D-D48B8C9398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F415A8-49E1-4F2B-A0C3-03D1B08DCE31}" type="slidenum">
              <a:rPr lang="en-US" smtClean="0"/>
              <a:t>‹#›</a:t>
            </a:fld>
            <a:endParaRPr lang="en-US"/>
          </a:p>
        </p:txBody>
      </p:sp>
    </p:spTree>
    <p:extLst>
      <p:ext uri="{BB962C8B-B14F-4D97-AF65-F5344CB8AC3E}">
        <p14:creationId xmlns:p14="http://schemas.microsoft.com/office/powerpoint/2010/main" val="3589345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flickr.com/photos/mandyxclear/5956802620" TargetMode="Externa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https://chrispacia.wordpress.com/2013/09/20/the-fed-orchestrates-the-largest-redistribution-of-wealth-from-poor-to-rich-the-left-blames-the-free-market/" TargetMode="External"/><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en.wikipedia.org/wiki/Kelley_Blue_Book" TargetMode="External"/><Relationship Id="rId7" Type="http://schemas.openxmlformats.org/officeDocument/2006/relationships/hyperlink" Target="https://www.bigclassaction.com/lawsuit/autotrader-unfair-business-practices-class-action.php" TargetMode="External"/><Relationship Id="rId2"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16.jpg"/><Relationship Id="rId11" Type="http://schemas.openxmlformats.org/officeDocument/2006/relationships/image" Target="../media/image1.png"/><Relationship Id="rId5" Type="http://schemas.openxmlformats.org/officeDocument/2006/relationships/hyperlink" Target="https://commons.wikimedia.org/wiki/File:CarMax_Logo.svg" TargetMode="External"/><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hyperlink" Target="https://www.thepinkvelvetblog.com/2017/09/carscom-best-online-destination-for-car-lovers.html"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chrispacia.wordpress.com/2013/09/20/the-fed-orchestrates-the-largest-redistribution-of-wealth-from-poor-to-rich-the-left-blames-the-free-market/" TargetMode="Externa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s://chrispacia.wordpress.com/2013/09/20/the-fed-orchestrates-the-largest-redistribution-of-wealth-from-poor-to-rich-the-left-blames-the-free-market/" TargetMode="External"/><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hyperlink" Target="https://en.wikipedia.org/wiki/BMW" TargetMode="Externa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https://en.wikipedia.org/wiki/BMW" TargetMode="Externa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commons.wikimedia.org/wiki/File:Transfer-up_down.svg"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pixabay.com/vectors/ford-mustang-car-racing-car-146580/"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flickr.com/photos/pictures-of-money/16689214063" TargetMode="External"/><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hyperlink" Target="http://flickr.com/photos/thomashawk/5148150885"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s://technofaq.org/posts/2018/06/should-i-buy-a-car-with-cash-or-a-loan/" TargetMode="External"/><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hyperlink" Target="https://cargoogler.blogspot.com/2010/09/honda-civic.html"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creativecommons.org/licenses/by-nc-nd/3.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owl.excelsior.edu/grammar-essentials/common-errors/common-errors-quotation-error/" TargetMode="External"/><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http://theconversation.com/the-best-compromise-for-help-loan-interest-rates-31727" TargetMode="External"/><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905BA41-EE6E-4F80-8636-447F22DD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143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E4F4968-953F-44A0-ABA1-050A530C736F}"/>
              </a:ext>
            </a:extLst>
          </p:cNvPr>
          <p:cNvSpPr>
            <a:spLocks noGrp="1"/>
          </p:cNvSpPr>
          <p:nvPr>
            <p:ph type="ctrTitle"/>
          </p:nvPr>
        </p:nvSpPr>
        <p:spPr>
          <a:xfrm>
            <a:off x="1848465" y="3298722"/>
            <a:ext cx="8495070" cy="1072176"/>
          </a:xfrm>
        </p:spPr>
        <p:txBody>
          <a:bodyPr anchor="b">
            <a:normAutofit/>
          </a:bodyPr>
          <a:lstStyle/>
          <a:p>
            <a:r>
              <a:rPr lang="en-US" dirty="0">
                <a:solidFill>
                  <a:srgbClr val="FFFFFF"/>
                </a:solidFill>
              </a:rPr>
              <a:t>Exponential Decay</a:t>
            </a:r>
          </a:p>
        </p:txBody>
      </p:sp>
      <p:sp>
        <p:nvSpPr>
          <p:cNvPr id="3" name="Subtitle 2">
            <a:extLst>
              <a:ext uri="{FF2B5EF4-FFF2-40B4-BE49-F238E27FC236}">
                <a16:creationId xmlns:a16="http://schemas.microsoft.com/office/drawing/2014/main" id="{373FF1AA-01EC-4E36-8F33-91C61348E415}"/>
              </a:ext>
            </a:extLst>
          </p:cNvPr>
          <p:cNvSpPr>
            <a:spLocks noGrp="1"/>
          </p:cNvSpPr>
          <p:nvPr>
            <p:ph type="subTitle" idx="1"/>
          </p:nvPr>
        </p:nvSpPr>
        <p:spPr>
          <a:xfrm>
            <a:off x="1848465" y="4565813"/>
            <a:ext cx="8495070" cy="904005"/>
          </a:xfrm>
        </p:spPr>
        <p:txBody>
          <a:bodyPr>
            <a:normAutofit/>
          </a:bodyPr>
          <a:lstStyle/>
          <a:p>
            <a:r>
              <a:rPr lang="en-US" dirty="0">
                <a:solidFill>
                  <a:srgbClr val="FFFFFF"/>
                </a:solidFill>
              </a:rPr>
              <a:t>Understanding how value decreases over time </a:t>
            </a:r>
          </a:p>
        </p:txBody>
      </p:sp>
      <p:sp>
        <p:nvSpPr>
          <p:cNvPr id="12" name="Oval 11">
            <a:extLst>
              <a:ext uri="{FF2B5EF4-FFF2-40B4-BE49-F238E27FC236}">
                <a16:creationId xmlns:a16="http://schemas.microsoft.com/office/drawing/2014/main" id="{CD7549B2-EE05-4558-8C64-AC46755F2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25914" y="889251"/>
            <a:ext cx="2140172" cy="2140172"/>
          </a:xfrm>
          <a:prstGeom prst="ellipse">
            <a:avLst/>
          </a:prstGeom>
          <a:solidFill>
            <a:srgbClr val="FFFFFF"/>
          </a:solidFill>
          <a:ln w="19050">
            <a:solidFill>
              <a:srgbClr val="0078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drawing&#10;&#10;Description automatically generated">
            <a:extLst>
              <a:ext uri="{FF2B5EF4-FFF2-40B4-BE49-F238E27FC236}">
                <a16:creationId xmlns:a16="http://schemas.microsoft.com/office/drawing/2014/main" id="{6ED6BC43-C1F1-42A2-909E-3101810F9E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7115" y="1777205"/>
            <a:ext cx="1517772" cy="364265"/>
          </a:xfrm>
          <a:prstGeom prst="rect">
            <a:avLst/>
          </a:prstGeom>
        </p:spPr>
      </p:pic>
    </p:spTree>
    <p:extLst>
      <p:ext uri="{BB962C8B-B14F-4D97-AF65-F5344CB8AC3E}">
        <p14:creationId xmlns:p14="http://schemas.microsoft.com/office/powerpoint/2010/main" val="606589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Picture 5" descr="Water next to the ocean&#10;&#10;Description automatically generated">
            <a:extLst>
              <a:ext uri="{FF2B5EF4-FFF2-40B4-BE49-F238E27FC236}">
                <a16:creationId xmlns:a16="http://schemas.microsoft.com/office/drawing/2014/main" id="{8E5997FA-B502-46F2-8579-E31E5DDA183D}"/>
              </a:ext>
            </a:extLst>
          </p:cNvPr>
          <p:cNvPicPr>
            <a:picLocks noChangeAspect="1"/>
          </p:cNvPicPr>
          <p:nvPr/>
        </p:nvPicPr>
        <p:blipFill rotWithShape="1">
          <a:blip r:embed="rId2">
            <a:duotone>
              <a:prstClr val="black"/>
              <a:schemeClr val="tx2">
                <a:tint val="45000"/>
                <a:satMod val="400000"/>
              </a:schemeClr>
            </a:duotone>
            <a:alphaModFix amt="2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2012" b="3718"/>
          <a:stretch/>
        </p:blipFill>
        <p:spPr>
          <a:xfrm>
            <a:off x="20" y="0"/>
            <a:ext cx="12191980" cy="6857990"/>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838200" y="365125"/>
            <a:ext cx="10515600" cy="873125"/>
          </a:xfrm>
        </p:spPr>
        <p:txBody>
          <a:bodyPr>
            <a:normAutofit fontScale="90000"/>
          </a:bodyPr>
          <a:lstStyle/>
          <a:p>
            <a:pPr algn="ctr"/>
            <a:r>
              <a:rPr lang="en-US" sz="6600" b="1" dirty="0"/>
              <a:t>Side Note: </a:t>
            </a:r>
          </a:p>
        </p:txBody>
      </p: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628649" y="1387474"/>
            <a:ext cx="11096625" cy="2785031"/>
          </a:xfrm>
        </p:spPr>
        <p:txBody>
          <a:bodyPr>
            <a:normAutofit/>
          </a:bodyPr>
          <a:lstStyle/>
          <a:p>
            <a:pPr marL="0" indent="0">
              <a:buNone/>
            </a:pPr>
            <a:r>
              <a:rPr lang="en-US" sz="3600" dirty="0"/>
              <a:t>If we were to flip this to Exponential Growth, the typical car loan is offered over a 36, 48, or 60-month time period. Any longer than 60 months (5 years) and the depreciation of the car will likely put you underwater in your investment. </a:t>
            </a:r>
          </a:p>
          <a:p>
            <a:pPr marL="0" indent="0">
              <a:buNone/>
            </a:pPr>
            <a:endParaRPr lang="en-US" sz="3600" dirty="0"/>
          </a:p>
          <a:p>
            <a:pPr marL="0" indent="0">
              <a:buNone/>
            </a:pPr>
            <a:endParaRPr lang="en-US" dirty="0"/>
          </a:p>
          <a:p>
            <a:pPr marL="0" indent="0">
              <a:buNone/>
            </a:pPr>
            <a:endParaRPr lang="en-US" dirty="0"/>
          </a:p>
          <a:p>
            <a:pPr marL="0" indent="0">
              <a:buNone/>
            </a:pPr>
            <a:endParaRPr lang="en-US" dirty="0"/>
          </a:p>
        </p:txBody>
      </p:sp>
      <p:pic>
        <p:nvPicPr>
          <p:cNvPr id="18" name="Content Placeholder 4" descr="A picture containing drawing&#10;&#10;Description automatically generated">
            <a:extLst>
              <a:ext uri="{FF2B5EF4-FFF2-40B4-BE49-F238E27FC236}">
                <a16:creationId xmlns:a16="http://schemas.microsoft.com/office/drawing/2014/main" id="{FE2DB138-F38D-46D7-865A-283B30708F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
        <p:nvSpPr>
          <p:cNvPr id="4" name="TextBox 3">
            <a:extLst>
              <a:ext uri="{FF2B5EF4-FFF2-40B4-BE49-F238E27FC236}">
                <a16:creationId xmlns:a16="http://schemas.microsoft.com/office/drawing/2014/main" id="{C5FF565D-B80B-442A-A5CF-400B98CA3FB1}"/>
              </a:ext>
            </a:extLst>
          </p:cNvPr>
          <p:cNvSpPr txBox="1"/>
          <p:nvPr/>
        </p:nvSpPr>
        <p:spPr>
          <a:xfrm>
            <a:off x="628649" y="4509856"/>
            <a:ext cx="10938955" cy="2031325"/>
          </a:xfrm>
          <a:prstGeom prst="rect">
            <a:avLst/>
          </a:prstGeom>
          <a:noFill/>
        </p:spPr>
        <p:txBody>
          <a:bodyPr wrap="square" rtlCol="0">
            <a:spAutoFit/>
          </a:bodyPr>
          <a:lstStyle/>
          <a:p>
            <a:r>
              <a:rPr lang="en-US" sz="3600" dirty="0"/>
              <a:t>“Underwater” means you’ll owe more than your car is worth! Never buy a car that you can’t afford to pay for in 5 years or less. </a:t>
            </a:r>
          </a:p>
          <a:p>
            <a:endParaRPr lang="en-US" dirty="0"/>
          </a:p>
        </p:txBody>
      </p:sp>
    </p:spTree>
    <p:extLst>
      <p:ext uri="{BB962C8B-B14F-4D97-AF65-F5344CB8AC3E}">
        <p14:creationId xmlns:p14="http://schemas.microsoft.com/office/powerpoint/2010/main" val="210893263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fabric&#10;&#10;Description automatically generated">
            <a:extLst>
              <a:ext uri="{FF2B5EF4-FFF2-40B4-BE49-F238E27FC236}">
                <a16:creationId xmlns:a16="http://schemas.microsoft.com/office/drawing/2014/main" id="{87DC9940-ACDF-4270-808E-B381813AEB50}"/>
              </a:ext>
            </a:extLst>
          </p:cNvPr>
          <p:cNvPicPr>
            <a:picLocks noChangeAspect="1"/>
          </p:cNvPicPr>
          <p:nvPr/>
        </p:nvPicPr>
        <p:blipFill rotWithShape="1">
          <a:blip r:embed="rId2">
            <a:alphaModFix amt="3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b="29688"/>
          <a:stretch/>
        </p:blipFill>
        <p:spPr>
          <a:xfrm>
            <a:off x="20" y="10"/>
            <a:ext cx="12191980" cy="6857990"/>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838200" y="365125"/>
            <a:ext cx="10515600" cy="1325563"/>
          </a:xfrm>
        </p:spPr>
        <p:txBody>
          <a:bodyPr>
            <a:normAutofit/>
          </a:bodyPr>
          <a:lstStyle/>
          <a:p>
            <a:r>
              <a:rPr lang="en-US" b="1" dirty="0">
                <a:solidFill>
                  <a:srgbClr val="FFFFFF"/>
                </a:solidFill>
              </a:rPr>
              <a:t>Let’s plug in our info to find out what your 2010 Honda Civic is worth in 2020…</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838201" y="1825625"/>
                <a:ext cx="4497888" cy="4351338"/>
              </a:xfrm>
            </p:spPr>
            <p:txBody>
              <a:bodyPr>
                <a:normAutofit/>
              </a:bodyPr>
              <a:lstStyle/>
              <a:p>
                <a:pPr marL="0" indent="0">
                  <a:buNone/>
                </a:pPr>
                <a:endParaRPr lang="en-US" sz="4000" dirty="0">
                  <a:solidFill>
                    <a:srgbClr val="FFFFFF"/>
                  </a:solidFill>
                </a:endParaRPr>
              </a:p>
              <a:p>
                <a:pPr marL="0" indent="0">
                  <a:buNone/>
                </a:pPr>
                <a:r>
                  <a:rPr lang="en-US" sz="4000" dirty="0">
                    <a:solidFill>
                      <a:srgbClr val="FFFFFF"/>
                    </a:solidFill>
                  </a:rPr>
                  <a:t>P= $18,205</a:t>
                </a:r>
              </a:p>
              <a:p>
                <a:pPr marL="0" indent="0">
                  <a:buNone/>
                </a:pPr>
                <a:r>
                  <a:rPr lang="en-US" sz="4000" dirty="0">
                    <a:solidFill>
                      <a:srgbClr val="FFFFFF"/>
                    </a:solidFill>
                  </a:rPr>
                  <a:t>r= 10% = .1</a:t>
                </a:r>
              </a:p>
              <a:p>
                <a:pPr marL="0" indent="0">
                  <a:buNone/>
                </a:pPr>
                <a:r>
                  <a:rPr lang="en-US" sz="4000" dirty="0">
                    <a:solidFill>
                      <a:srgbClr val="FFFFFF"/>
                    </a:solidFill>
                  </a:rPr>
                  <a:t>t= 10 years</a:t>
                </a:r>
              </a:p>
              <a:p>
                <a:pPr marL="0" indent="0">
                  <a:buNone/>
                </a:pPr>
                <a:r>
                  <a:rPr lang="en-US" sz="4000" dirty="0">
                    <a:solidFill>
                      <a:srgbClr val="FFFFFF"/>
                    </a:solidFill>
                  </a:rPr>
                  <a:t>y=18,205</a:t>
                </a:r>
                <a14:m>
                  <m:oMath xmlns:m="http://schemas.openxmlformats.org/officeDocument/2006/math">
                    <m:r>
                      <a:rPr lang="en-US" sz="4000" i="1">
                        <a:solidFill>
                          <a:srgbClr val="FFFFFF"/>
                        </a:solidFill>
                        <a:latin typeface="Cambria Math" panose="02040503050406030204" pitchFamily="18" charset="0"/>
                      </a:rPr>
                      <m:t>(1−</m:t>
                    </m:r>
                    <m:r>
                      <a:rPr lang="en-US" sz="4000" b="0" i="1">
                        <a:solidFill>
                          <a:srgbClr val="FFFFFF"/>
                        </a:solidFill>
                        <a:latin typeface="Cambria Math" panose="02040503050406030204" pitchFamily="18" charset="0"/>
                      </a:rPr>
                      <m:t>.1</m:t>
                    </m:r>
                    <m:sSup>
                      <m:sSupPr>
                        <m:ctrlPr>
                          <a:rPr lang="en-US" sz="4000" i="1">
                            <a:solidFill>
                              <a:srgbClr val="FFFFFF"/>
                            </a:solidFill>
                            <a:latin typeface="Cambria Math" panose="02040503050406030204" pitchFamily="18" charset="0"/>
                          </a:rPr>
                        </m:ctrlPr>
                      </m:sSupPr>
                      <m:e>
                        <m:r>
                          <a:rPr lang="en-US" sz="4000" i="1">
                            <a:solidFill>
                              <a:srgbClr val="FFFFFF"/>
                            </a:solidFill>
                            <a:latin typeface="Cambria Math" panose="02040503050406030204" pitchFamily="18" charset="0"/>
                          </a:rPr>
                          <m:t>)</m:t>
                        </m:r>
                      </m:e>
                      <m:sup>
                        <m:r>
                          <a:rPr lang="en-US" sz="4000" b="0" i="1">
                            <a:solidFill>
                              <a:srgbClr val="FFFFFF"/>
                            </a:solidFill>
                            <a:latin typeface="Cambria Math" panose="02040503050406030204" pitchFamily="18" charset="0"/>
                          </a:rPr>
                          <m:t>10</m:t>
                        </m:r>
                      </m:sup>
                    </m:sSup>
                  </m:oMath>
                </a14:m>
                <a:endParaRPr lang="en-US" sz="4000" dirty="0">
                  <a:solidFill>
                    <a:srgbClr val="FFFFFF"/>
                  </a:solidFill>
                </a:endParaRPr>
              </a:p>
              <a:p>
                <a:pPr marL="0" indent="0">
                  <a:buNone/>
                </a:pPr>
                <a:r>
                  <a:rPr lang="en-US" sz="4000" dirty="0">
                    <a:solidFill>
                      <a:srgbClr val="FFFFFF"/>
                    </a:solidFill>
                  </a:rPr>
                  <a:t>y=$6,347</a:t>
                </a:r>
              </a:p>
            </p:txBody>
          </p:sp>
        </mc:Choice>
        <mc:Fallback xmlns="">
          <p:sp>
            <p:nvSpPr>
              <p:cNvPr id="3" name="Content Placeholder 2">
                <a:extLst>
                  <a:ext uri="{FF2B5EF4-FFF2-40B4-BE49-F238E27FC236}">
                    <a16:creationId xmlns:a16="http://schemas.microsoft.com/office/drawing/2014/main" id="{74E22D82-471E-4218-B82A-946ECD634D39}"/>
                  </a:ext>
                </a:extLst>
              </p:cNvPr>
              <p:cNvSpPr>
                <a:spLocks noGrp="1" noRot="1" noChangeAspect="1" noMove="1" noResize="1" noEditPoints="1" noAdjustHandles="1" noChangeArrowheads="1" noChangeShapeType="1" noTextEdit="1"/>
              </p:cNvSpPr>
              <p:nvPr>
                <p:ph idx="1"/>
              </p:nvPr>
            </p:nvSpPr>
            <p:spPr>
              <a:xfrm>
                <a:off x="838201" y="1825625"/>
                <a:ext cx="4497888" cy="4351338"/>
              </a:xfrm>
              <a:blipFill>
                <a:blip r:embed="rId4"/>
                <a:stretch>
                  <a:fillRect l="-4885"/>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484A03ED-4ACB-4777-A9ED-D9037301443F}"/>
              </a:ext>
            </a:extLst>
          </p:cNvPr>
          <p:cNvSpPr txBox="1"/>
          <p:nvPr/>
        </p:nvSpPr>
        <p:spPr>
          <a:xfrm>
            <a:off x="6705600" y="2708632"/>
            <a:ext cx="4484318" cy="2585323"/>
          </a:xfrm>
          <a:prstGeom prst="rect">
            <a:avLst/>
          </a:prstGeom>
          <a:noFill/>
        </p:spPr>
        <p:txBody>
          <a:bodyPr wrap="square" rtlCol="0">
            <a:spAutoFit/>
          </a:bodyPr>
          <a:lstStyle/>
          <a:p>
            <a:r>
              <a:rPr lang="en-US" sz="5400" dirty="0"/>
              <a:t>Your $18,205 car is now worth $6,347</a:t>
            </a:r>
          </a:p>
        </p:txBody>
      </p:sp>
      <p:pic>
        <p:nvPicPr>
          <p:cNvPr id="21" name="Content Placeholder 4" descr="A picture containing drawing&#10;&#10;Description automatically generated">
            <a:extLst>
              <a:ext uri="{FF2B5EF4-FFF2-40B4-BE49-F238E27FC236}">
                <a16:creationId xmlns:a16="http://schemas.microsoft.com/office/drawing/2014/main" id="{B4844A17-0667-4D41-A18F-EF75C4DB62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
        <p:nvSpPr>
          <p:cNvPr id="4" name="TextBox 3">
            <a:extLst>
              <a:ext uri="{FF2B5EF4-FFF2-40B4-BE49-F238E27FC236}">
                <a16:creationId xmlns:a16="http://schemas.microsoft.com/office/drawing/2014/main" id="{0D874322-5A49-4B34-AD49-079B5AB30ECB}"/>
              </a:ext>
            </a:extLst>
          </p:cNvPr>
          <p:cNvSpPr txBox="1"/>
          <p:nvPr/>
        </p:nvSpPr>
        <p:spPr>
          <a:xfrm>
            <a:off x="6939490" y="5595015"/>
            <a:ext cx="5320683" cy="1200329"/>
          </a:xfrm>
          <a:prstGeom prst="rect">
            <a:avLst/>
          </a:prstGeom>
          <a:noFill/>
        </p:spPr>
        <p:txBody>
          <a:bodyPr wrap="square" rtlCol="0">
            <a:spAutoFit/>
          </a:bodyPr>
          <a:lstStyle/>
          <a:p>
            <a:r>
              <a:rPr lang="en-US" dirty="0"/>
              <a:t>Take a moment to see what the Civic would sell for today. You’ll likely find a range of prices due to mileage, the extra luxuries and over all wear and tear. Let’s check our math to see how accurate we were. </a:t>
            </a:r>
          </a:p>
        </p:txBody>
      </p:sp>
    </p:spTree>
    <p:extLst>
      <p:ext uri="{BB962C8B-B14F-4D97-AF65-F5344CB8AC3E}">
        <p14:creationId xmlns:p14="http://schemas.microsoft.com/office/powerpoint/2010/main" val="193736902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612568" y="474146"/>
            <a:ext cx="11443303" cy="1197864"/>
          </a:xfrm>
        </p:spPr>
        <p:txBody>
          <a:bodyPr>
            <a:normAutofit/>
          </a:bodyPr>
          <a:lstStyle/>
          <a:p>
            <a:r>
              <a:rPr lang="en-US" dirty="0"/>
              <a:t>Were we close?</a:t>
            </a:r>
            <a:endParaRPr lang="en-US" b="1" dirty="0"/>
          </a:p>
        </p:txBody>
      </p:sp>
      <p:cxnSp>
        <p:nvCxnSpPr>
          <p:cNvPr id="26" name="Straight Connector 25">
            <a:extLst>
              <a:ext uri="{FF2B5EF4-FFF2-40B4-BE49-F238E27FC236}">
                <a16:creationId xmlns:a16="http://schemas.microsoft.com/office/drawing/2014/main" id="{EDF5FE34-0A41-407A-8D94-10FCF68F1D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75488" y="587238"/>
            <a:ext cx="0" cy="914400"/>
          </a:xfrm>
          <a:prstGeom prst="line">
            <a:avLst/>
          </a:prstGeom>
          <a:ln w="190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475488" y="1451596"/>
            <a:ext cx="5703367" cy="4819166"/>
          </a:xfrm>
        </p:spPr>
        <p:txBody>
          <a:bodyPr anchor="ctr">
            <a:normAutofit lnSpcReduction="10000"/>
          </a:bodyPr>
          <a:lstStyle/>
          <a:p>
            <a:pPr marL="0" indent="0">
              <a:buNone/>
            </a:pPr>
            <a:r>
              <a:rPr lang="en-US" sz="3000" dirty="0"/>
              <a:t>If you can, look up what a 2010 Honda Civic sells for today. </a:t>
            </a:r>
            <a:br>
              <a:rPr lang="en-US" sz="3000" dirty="0"/>
            </a:br>
            <a:br>
              <a:rPr lang="en-US" sz="3000" dirty="0"/>
            </a:br>
            <a:r>
              <a:rPr lang="en-US" sz="3000" dirty="0"/>
              <a:t>Search Craigslist, Kelley Blue Book, or any other marketplace to see what the market is valuing this car at today. </a:t>
            </a:r>
            <a:br>
              <a:rPr lang="en-US" sz="3000" dirty="0"/>
            </a:br>
            <a:br>
              <a:rPr lang="en-US" sz="3000" dirty="0"/>
            </a:br>
            <a:r>
              <a:rPr lang="en-US" sz="3000" dirty="0"/>
              <a:t>Note: the selling range for a 2010 Honda civic was between $16,400-$25,300 depending on the model so there will be some variance. </a:t>
            </a:r>
          </a:p>
        </p:txBody>
      </p:sp>
      <p:pic>
        <p:nvPicPr>
          <p:cNvPr id="5" name="Picture 4" descr="A close up of a sign&#10;&#10;Description automatically generated">
            <a:extLst>
              <a:ext uri="{FF2B5EF4-FFF2-40B4-BE49-F238E27FC236}">
                <a16:creationId xmlns:a16="http://schemas.microsoft.com/office/drawing/2014/main" id="{64E5C113-3DDE-4479-85C3-522DE7A25F0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505962" y="4670379"/>
            <a:ext cx="3498606" cy="2020445"/>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0B9152F1-B658-43D2-ACF1-81A4E4FFBF3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rot="5400000">
            <a:off x="9833829" y="2407065"/>
            <a:ext cx="3504726" cy="836753"/>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9F335107-538E-4A1D-8BC0-CF9FC7D4E71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6096000" y="4392604"/>
            <a:ext cx="2302775" cy="2302775"/>
          </a:xfrm>
          <a:prstGeom prst="rect">
            <a:avLst/>
          </a:prstGeom>
        </p:spPr>
      </p:pic>
      <p:pic>
        <p:nvPicPr>
          <p:cNvPr id="16" name="Picture 15" descr="A close up of a car&#10;&#10;Description automatically generated">
            <a:extLst>
              <a:ext uri="{FF2B5EF4-FFF2-40B4-BE49-F238E27FC236}">
                <a16:creationId xmlns:a16="http://schemas.microsoft.com/office/drawing/2014/main" id="{BE5183F5-0A2B-4C4E-B1BD-C31CE7E0759F}"/>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505962" y="2011444"/>
            <a:ext cx="2532364" cy="2532364"/>
          </a:xfrm>
          <a:prstGeom prst="rect">
            <a:avLst/>
          </a:prstGeom>
        </p:spPr>
      </p:pic>
      <p:pic>
        <p:nvPicPr>
          <p:cNvPr id="18" name="Picture 17">
            <a:extLst>
              <a:ext uri="{FF2B5EF4-FFF2-40B4-BE49-F238E27FC236}">
                <a16:creationId xmlns:a16="http://schemas.microsoft.com/office/drawing/2014/main" id="{560EE92E-498B-4467-A549-F49265D9EEB3}"/>
              </a:ext>
            </a:extLst>
          </p:cNvPr>
          <p:cNvPicPr>
            <a:picLocks noChangeAspect="1"/>
          </p:cNvPicPr>
          <p:nvPr/>
        </p:nvPicPr>
        <p:blipFill>
          <a:blip r:embed="rId10"/>
          <a:stretch>
            <a:fillRect/>
          </a:stretch>
        </p:blipFill>
        <p:spPr>
          <a:xfrm>
            <a:off x="6650504" y="2954123"/>
            <a:ext cx="1748271" cy="1310881"/>
          </a:xfrm>
          <a:prstGeom prst="rect">
            <a:avLst/>
          </a:prstGeom>
        </p:spPr>
      </p:pic>
      <p:pic>
        <p:nvPicPr>
          <p:cNvPr id="27" name="Content Placeholder 4" descr="A picture containing drawing&#10;&#10;Description automatically generated">
            <a:extLst>
              <a:ext uri="{FF2B5EF4-FFF2-40B4-BE49-F238E27FC236}">
                <a16:creationId xmlns:a16="http://schemas.microsoft.com/office/drawing/2014/main" id="{E745F352-14CF-4940-BE1D-F30185A0E44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Tree>
    <p:extLst>
      <p:ext uri="{BB962C8B-B14F-4D97-AF65-F5344CB8AC3E}">
        <p14:creationId xmlns:p14="http://schemas.microsoft.com/office/powerpoint/2010/main" val="1916864028"/>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fabric&#10;&#10;Description automatically generated">
            <a:extLst>
              <a:ext uri="{FF2B5EF4-FFF2-40B4-BE49-F238E27FC236}">
                <a16:creationId xmlns:a16="http://schemas.microsoft.com/office/drawing/2014/main" id="{87DC9940-ACDF-4270-808E-B381813AEB50}"/>
              </a:ext>
            </a:extLst>
          </p:cNvPr>
          <p:cNvPicPr>
            <a:picLocks noChangeAspect="1"/>
          </p:cNvPicPr>
          <p:nvPr/>
        </p:nvPicPr>
        <p:blipFill rotWithShape="1">
          <a:blip r:embed="rId2">
            <a:alphaModFix amt="50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b="29688"/>
          <a:stretch/>
        </p:blipFill>
        <p:spPr>
          <a:xfrm>
            <a:off x="20" y="-180976"/>
            <a:ext cx="12191980" cy="7038976"/>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5100" b="1">
                <a:solidFill>
                  <a:srgbClr val="FFFFFF"/>
                </a:solidFill>
              </a:rPr>
              <a:t>Our Honda Civic (with a clean title) now sells in the $6,000-$7,000 range! Our math worked! </a:t>
            </a:r>
          </a:p>
        </p:txBody>
      </p:sp>
      <p:pic>
        <p:nvPicPr>
          <p:cNvPr id="21" name="Content Placeholder 4" descr="A picture containing drawing&#10;&#10;Description automatically generated">
            <a:extLst>
              <a:ext uri="{FF2B5EF4-FFF2-40B4-BE49-F238E27FC236}">
                <a16:creationId xmlns:a16="http://schemas.microsoft.com/office/drawing/2014/main" id="{B4844A17-0667-4D41-A18F-EF75C4DB62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
        <p:nvSpPr>
          <p:cNvPr id="4" name="TextBox 3">
            <a:extLst>
              <a:ext uri="{FF2B5EF4-FFF2-40B4-BE49-F238E27FC236}">
                <a16:creationId xmlns:a16="http://schemas.microsoft.com/office/drawing/2014/main" id="{700A4046-F5D6-48D7-83DC-70FED8B2780E}"/>
              </a:ext>
            </a:extLst>
          </p:cNvPr>
          <p:cNvSpPr txBox="1"/>
          <p:nvPr/>
        </p:nvSpPr>
        <p:spPr>
          <a:xfrm>
            <a:off x="3924300" y="4724400"/>
            <a:ext cx="5181600" cy="646331"/>
          </a:xfrm>
          <a:prstGeom prst="rect">
            <a:avLst/>
          </a:prstGeom>
          <a:noFill/>
        </p:spPr>
        <p:txBody>
          <a:bodyPr wrap="square" rtlCol="0">
            <a:spAutoFit/>
          </a:bodyPr>
          <a:lstStyle/>
          <a:p>
            <a:r>
              <a:rPr lang="en-US" sz="3600" dirty="0"/>
              <a:t>Our number - $6,347 </a:t>
            </a:r>
          </a:p>
        </p:txBody>
      </p:sp>
    </p:spTree>
    <p:extLst>
      <p:ext uri="{BB962C8B-B14F-4D97-AF65-F5344CB8AC3E}">
        <p14:creationId xmlns:p14="http://schemas.microsoft.com/office/powerpoint/2010/main" val="2489365160"/>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fabric&#10;&#10;Description automatically generated">
            <a:extLst>
              <a:ext uri="{FF2B5EF4-FFF2-40B4-BE49-F238E27FC236}">
                <a16:creationId xmlns:a16="http://schemas.microsoft.com/office/drawing/2014/main" id="{87DC9940-ACDF-4270-808E-B381813AEB50}"/>
              </a:ext>
            </a:extLst>
          </p:cNvPr>
          <p:cNvPicPr>
            <a:picLocks noChangeAspect="1"/>
          </p:cNvPicPr>
          <p:nvPr/>
        </p:nvPicPr>
        <p:blipFill rotWithShape="1">
          <a:blip r:embed="rId2">
            <a:alphaModFix amt="3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b="29688"/>
          <a:stretch/>
        </p:blipFill>
        <p:spPr>
          <a:xfrm>
            <a:off x="20" y="10"/>
            <a:ext cx="12191980" cy="6857990"/>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838200" y="365125"/>
            <a:ext cx="10515600" cy="1325563"/>
          </a:xfrm>
        </p:spPr>
        <p:txBody>
          <a:bodyPr>
            <a:normAutofit/>
          </a:bodyPr>
          <a:lstStyle/>
          <a:p>
            <a:r>
              <a:rPr lang="en-US" b="1" dirty="0">
                <a:solidFill>
                  <a:srgbClr val="FFFFFF"/>
                </a:solidFill>
              </a:rPr>
              <a:t>Now, let’s try the same equation for a 2010 BMW 7 Series -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838201" y="1825625"/>
                <a:ext cx="4497888" cy="4351338"/>
              </a:xfrm>
            </p:spPr>
            <p:txBody>
              <a:bodyPr>
                <a:normAutofit/>
              </a:bodyPr>
              <a:lstStyle/>
              <a:p>
                <a:pPr marL="0" indent="0">
                  <a:buNone/>
                </a:pPr>
                <a:endParaRPr lang="en-US" sz="4000" dirty="0">
                  <a:solidFill>
                    <a:srgbClr val="FFFFFF"/>
                  </a:solidFill>
                </a:endParaRPr>
              </a:p>
              <a:p>
                <a:pPr marL="0" indent="0">
                  <a:buNone/>
                </a:pPr>
                <a:r>
                  <a:rPr lang="en-US" sz="4000" dirty="0">
                    <a:solidFill>
                      <a:srgbClr val="FFFFFF"/>
                    </a:solidFill>
                  </a:rPr>
                  <a:t>P= $88,900</a:t>
                </a:r>
              </a:p>
              <a:p>
                <a:pPr marL="0" indent="0">
                  <a:buNone/>
                </a:pPr>
                <a:r>
                  <a:rPr lang="en-US" sz="4000" dirty="0">
                    <a:solidFill>
                      <a:srgbClr val="FFFFFF"/>
                    </a:solidFill>
                  </a:rPr>
                  <a:t>r= 10% = .1</a:t>
                </a:r>
              </a:p>
              <a:p>
                <a:pPr marL="0" indent="0">
                  <a:buNone/>
                </a:pPr>
                <a:r>
                  <a:rPr lang="en-US" sz="4000" dirty="0">
                    <a:solidFill>
                      <a:srgbClr val="FFFFFF"/>
                    </a:solidFill>
                  </a:rPr>
                  <a:t>t= 10 years</a:t>
                </a:r>
              </a:p>
              <a:p>
                <a:pPr marL="0" indent="0">
                  <a:buNone/>
                </a:pPr>
                <a:r>
                  <a:rPr lang="en-US" sz="4000" dirty="0">
                    <a:solidFill>
                      <a:srgbClr val="FFFFFF"/>
                    </a:solidFill>
                  </a:rPr>
                  <a:t>y= 88,900</a:t>
                </a:r>
                <a14:m>
                  <m:oMath xmlns:m="http://schemas.openxmlformats.org/officeDocument/2006/math">
                    <m:r>
                      <a:rPr lang="en-US" sz="4000" i="1">
                        <a:solidFill>
                          <a:srgbClr val="FFFFFF"/>
                        </a:solidFill>
                        <a:latin typeface="Cambria Math" panose="02040503050406030204" pitchFamily="18" charset="0"/>
                      </a:rPr>
                      <m:t>(1−</m:t>
                    </m:r>
                    <m:r>
                      <a:rPr lang="en-US" sz="4000" b="0" i="1">
                        <a:solidFill>
                          <a:srgbClr val="FFFFFF"/>
                        </a:solidFill>
                        <a:latin typeface="Cambria Math" panose="02040503050406030204" pitchFamily="18" charset="0"/>
                      </a:rPr>
                      <m:t>.1</m:t>
                    </m:r>
                    <m:sSup>
                      <m:sSupPr>
                        <m:ctrlPr>
                          <a:rPr lang="en-US" sz="4000" i="1">
                            <a:solidFill>
                              <a:srgbClr val="FFFFFF"/>
                            </a:solidFill>
                            <a:latin typeface="Cambria Math" panose="02040503050406030204" pitchFamily="18" charset="0"/>
                          </a:rPr>
                        </m:ctrlPr>
                      </m:sSupPr>
                      <m:e>
                        <m:r>
                          <a:rPr lang="en-US" sz="4000" i="1">
                            <a:solidFill>
                              <a:srgbClr val="FFFFFF"/>
                            </a:solidFill>
                            <a:latin typeface="Cambria Math" panose="02040503050406030204" pitchFamily="18" charset="0"/>
                          </a:rPr>
                          <m:t>)</m:t>
                        </m:r>
                      </m:e>
                      <m:sup>
                        <m:r>
                          <a:rPr lang="en-US" sz="4000" b="0" i="1">
                            <a:solidFill>
                              <a:srgbClr val="FFFFFF"/>
                            </a:solidFill>
                            <a:latin typeface="Cambria Math" panose="02040503050406030204" pitchFamily="18" charset="0"/>
                          </a:rPr>
                          <m:t>10</m:t>
                        </m:r>
                      </m:sup>
                    </m:sSup>
                  </m:oMath>
                </a14:m>
                <a:endParaRPr lang="en-US" sz="4000" dirty="0">
                  <a:solidFill>
                    <a:srgbClr val="FFFFFF"/>
                  </a:solidFill>
                </a:endParaRPr>
              </a:p>
              <a:p>
                <a:pPr marL="0" indent="0">
                  <a:buNone/>
                </a:pPr>
                <a:r>
                  <a:rPr lang="en-US" sz="4000" dirty="0">
                    <a:solidFill>
                      <a:srgbClr val="FFFFFF"/>
                    </a:solidFill>
                  </a:rPr>
                  <a:t>y=$30,997</a:t>
                </a:r>
              </a:p>
            </p:txBody>
          </p:sp>
        </mc:Choice>
        <mc:Fallback xmlns="">
          <p:sp>
            <p:nvSpPr>
              <p:cNvPr id="3" name="Content Placeholder 2">
                <a:extLst>
                  <a:ext uri="{FF2B5EF4-FFF2-40B4-BE49-F238E27FC236}">
                    <a16:creationId xmlns:a16="http://schemas.microsoft.com/office/drawing/2014/main" id="{74E22D82-471E-4218-B82A-946ECD634D39}"/>
                  </a:ext>
                </a:extLst>
              </p:cNvPr>
              <p:cNvSpPr>
                <a:spLocks noGrp="1" noRot="1" noChangeAspect="1" noMove="1" noResize="1" noEditPoints="1" noAdjustHandles="1" noChangeArrowheads="1" noChangeShapeType="1" noTextEdit="1"/>
              </p:cNvSpPr>
              <p:nvPr>
                <p:ph idx="1"/>
              </p:nvPr>
            </p:nvSpPr>
            <p:spPr>
              <a:xfrm>
                <a:off x="838201" y="1825625"/>
                <a:ext cx="4497888" cy="4351338"/>
              </a:xfrm>
              <a:blipFill>
                <a:blip r:embed="rId4"/>
                <a:stretch>
                  <a:fillRect l="-4885"/>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484A03ED-4ACB-4777-A9ED-D9037301443F}"/>
              </a:ext>
            </a:extLst>
          </p:cNvPr>
          <p:cNvSpPr txBox="1"/>
          <p:nvPr/>
        </p:nvSpPr>
        <p:spPr>
          <a:xfrm>
            <a:off x="5495278" y="1825625"/>
            <a:ext cx="5930283" cy="4770537"/>
          </a:xfrm>
          <a:prstGeom prst="rect">
            <a:avLst/>
          </a:prstGeom>
          <a:noFill/>
        </p:spPr>
        <p:txBody>
          <a:bodyPr wrap="square" rtlCol="0">
            <a:spAutoFit/>
          </a:bodyPr>
          <a:lstStyle/>
          <a:p>
            <a:r>
              <a:rPr lang="en-US" sz="3800" dirty="0"/>
              <a:t>Question: Does our equation work for this car? Is your car now worth $30,900?</a:t>
            </a:r>
          </a:p>
          <a:p>
            <a:endParaRPr lang="en-US" sz="3800" dirty="0"/>
          </a:p>
          <a:p>
            <a:r>
              <a:rPr lang="en-US" sz="3800" dirty="0"/>
              <a:t>Let’s look it up… </a:t>
            </a:r>
          </a:p>
          <a:p>
            <a:endParaRPr lang="en-US" sz="3800" dirty="0"/>
          </a:p>
          <a:p>
            <a:r>
              <a:rPr lang="en-US" sz="3800" dirty="0"/>
              <a:t>Do another web search for a 2010 BMW.</a:t>
            </a:r>
          </a:p>
        </p:txBody>
      </p:sp>
      <p:pic>
        <p:nvPicPr>
          <p:cNvPr id="7" name="Content Placeholder 4" descr="A picture containing drawing&#10;&#10;Description automatically generated">
            <a:extLst>
              <a:ext uri="{FF2B5EF4-FFF2-40B4-BE49-F238E27FC236}">
                <a16:creationId xmlns:a16="http://schemas.microsoft.com/office/drawing/2014/main" id="{9365D3C1-FBFE-47D8-B2AF-0032316B1D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Tree>
    <p:extLst>
      <p:ext uri="{BB962C8B-B14F-4D97-AF65-F5344CB8AC3E}">
        <p14:creationId xmlns:p14="http://schemas.microsoft.com/office/powerpoint/2010/main" val="225633712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Picture 5" descr="A picture containing window&#10;&#10;Description automatically generated">
            <a:extLst>
              <a:ext uri="{FF2B5EF4-FFF2-40B4-BE49-F238E27FC236}">
                <a16:creationId xmlns:a16="http://schemas.microsoft.com/office/drawing/2014/main" id="{16AD6F82-7630-474B-8DC8-2D35295EBCE6}"/>
              </a:ext>
            </a:extLst>
          </p:cNvPr>
          <p:cNvPicPr>
            <a:picLocks noChangeAspect="1"/>
          </p:cNvPicPr>
          <p:nvPr/>
        </p:nvPicPr>
        <p:blipFill rotWithShape="1">
          <a:blip r:embed="rId2">
            <a:duotone>
              <a:prstClr val="black"/>
              <a:schemeClr val="tx2">
                <a:tint val="45000"/>
                <a:satMod val="400000"/>
              </a:schemeClr>
            </a:duotone>
            <a:alphaModFix amt="2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7449" b="26301"/>
          <a:stretch/>
        </p:blipFill>
        <p:spPr>
          <a:xfrm>
            <a:off x="20" y="10"/>
            <a:ext cx="12191980" cy="6857990"/>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838200" y="365125"/>
            <a:ext cx="10515600" cy="1325563"/>
          </a:xfrm>
        </p:spPr>
        <p:txBody>
          <a:bodyPr>
            <a:normAutofit/>
          </a:bodyPr>
          <a:lstStyle/>
          <a:p>
            <a:r>
              <a:rPr lang="en-US" dirty="0"/>
              <a:t>Did the math work? </a:t>
            </a:r>
          </a:p>
        </p:txBody>
      </p: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838200" y="1825625"/>
            <a:ext cx="10515600" cy="3394445"/>
          </a:xfrm>
        </p:spPr>
        <p:txBody>
          <a:bodyPr>
            <a:normAutofit/>
          </a:bodyPr>
          <a:lstStyle/>
          <a:p>
            <a:pPr marL="0" indent="0">
              <a:buNone/>
            </a:pPr>
            <a:r>
              <a:rPr lang="en-US" dirty="0"/>
              <a:t>Is your BMW still worth over $30,000? The simple answer, NO! </a:t>
            </a:r>
          </a:p>
          <a:p>
            <a:pPr marL="0" indent="0">
              <a:buNone/>
            </a:pPr>
            <a:r>
              <a:rPr lang="en-US" dirty="0"/>
              <a:t>The price range for a 2010 BMW 7 Series in 2020 is between $11,000 and $13,000 (Around 18% depreciation rate per year) – not even close to the $30,997 our equation told us it should be. </a:t>
            </a:r>
          </a:p>
          <a:p>
            <a:pPr marL="0" indent="0">
              <a:buNone/>
            </a:pPr>
            <a:endParaRPr lang="en-US" dirty="0"/>
          </a:p>
        </p:txBody>
      </p:sp>
      <p:pic>
        <p:nvPicPr>
          <p:cNvPr id="11" name="Content Placeholder 4" descr="A picture containing drawing&#10;&#10;Description automatically generated">
            <a:extLst>
              <a:ext uri="{FF2B5EF4-FFF2-40B4-BE49-F238E27FC236}">
                <a16:creationId xmlns:a16="http://schemas.microsoft.com/office/drawing/2014/main" id="{72CCA188-79FD-4CF5-9683-641BADB30E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
        <p:nvSpPr>
          <p:cNvPr id="4" name="TextBox 3">
            <a:extLst>
              <a:ext uri="{FF2B5EF4-FFF2-40B4-BE49-F238E27FC236}">
                <a16:creationId xmlns:a16="http://schemas.microsoft.com/office/drawing/2014/main" id="{DBF19F6D-C7B8-494C-A3E6-99F5CC2696E7}"/>
              </a:ext>
            </a:extLst>
          </p:cNvPr>
          <p:cNvSpPr txBox="1"/>
          <p:nvPr/>
        </p:nvSpPr>
        <p:spPr>
          <a:xfrm>
            <a:off x="594064" y="3730711"/>
            <a:ext cx="10759736" cy="2308324"/>
          </a:xfrm>
          <a:prstGeom prst="rect">
            <a:avLst/>
          </a:prstGeom>
          <a:noFill/>
        </p:spPr>
        <p:txBody>
          <a:bodyPr wrap="square" rtlCol="0">
            <a:spAutoFit/>
          </a:bodyPr>
          <a:lstStyle/>
          <a:p>
            <a:pPr algn="ctr"/>
            <a:r>
              <a:rPr lang="en-US" sz="4800" dirty="0"/>
              <a:t>Why does a luxury car, such as a BMW, depreciate at a much higher rate than a standard car?                           </a:t>
            </a:r>
          </a:p>
        </p:txBody>
      </p:sp>
    </p:spTree>
    <p:extLst>
      <p:ext uri="{BB962C8B-B14F-4D97-AF65-F5344CB8AC3E}">
        <p14:creationId xmlns:p14="http://schemas.microsoft.com/office/powerpoint/2010/main" val="236363730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Picture 5" descr="A picture containing window&#10;&#10;Description automatically generated">
            <a:extLst>
              <a:ext uri="{FF2B5EF4-FFF2-40B4-BE49-F238E27FC236}">
                <a16:creationId xmlns:a16="http://schemas.microsoft.com/office/drawing/2014/main" id="{16AD6F82-7630-474B-8DC8-2D35295EBCE6}"/>
              </a:ext>
            </a:extLst>
          </p:cNvPr>
          <p:cNvPicPr>
            <a:picLocks noChangeAspect="1"/>
          </p:cNvPicPr>
          <p:nvPr/>
        </p:nvPicPr>
        <p:blipFill rotWithShape="1">
          <a:blip r:embed="rId2">
            <a:duotone>
              <a:prstClr val="black"/>
              <a:schemeClr val="tx2">
                <a:tint val="45000"/>
                <a:satMod val="400000"/>
              </a:schemeClr>
            </a:duotone>
            <a:alphaModFix amt="2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7449" b="26301"/>
          <a:stretch/>
        </p:blipFill>
        <p:spPr>
          <a:xfrm>
            <a:off x="20" y="10"/>
            <a:ext cx="12191980" cy="6857990"/>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301841" y="241300"/>
            <a:ext cx="11816177" cy="930275"/>
          </a:xfrm>
        </p:spPr>
        <p:txBody>
          <a:bodyPr>
            <a:normAutofit/>
          </a:bodyPr>
          <a:lstStyle/>
          <a:p>
            <a:r>
              <a:rPr lang="en-US" dirty="0"/>
              <a:t>Luxury Cars Depreciate at a higher rate because… </a:t>
            </a:r>
          </a:p>
        </p:txBody>
      </p: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301841" y="1275692"/>
            <a:ext cx="11629747" cy="1093341"/>
          </a:xfrm>
        </p:spPr>
        <p:txBody>
          <a:bodyPr>
            <a:normAutofit/>
          </a:bodyPr>
          <a:lstStyle/>
          <a:p>
            <a:r>
              <a:rPr lang="en-US" dirty="0"/>
              <a:t>   Priced very high to begin with – so the only way is down in this case – </a:t>
            </a:r>
            <a:br>
              <a:rPr lang="en-US" dirty="0"/>
            </a:br>
            <a:r>
              <a:rPr lang="en-US" dirty="0"/>
              <a:t>   the higher you buy the more you can fall. </a:t>
            </a:r>
          </a:p>
        </p:txBody>
      </p:sp>
      <p:pic>
        <p:nvPicPr>
          <p:cNvPr id="5" name="Content Placeholder 4" descr="A picture containing drawing&#10;&#10;Description automatically generated">
            <a:extLst>
              <a:ext uri="{FF2B5EF4-FFF2-40B4-BE49-F238E27FC236}">
                <a16:creationId xmlns:a16="http://schemas.microsoft.com/office/drawing/2014/main" id="{364BAF37-BC59-44BF-BD28-4C5AE64BAF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
        <p:nvSpPr>
          <p:cNvPr id="4" name="TextBox 3">
            <a:extLst>
              <a:ext uri="{FF2B5EF4-FFF2-40B4-BE49-F238E27FC236}">
                <a16:creationId xmlns:a16="http://schemas.microsoft.com/office/drawing/2014/main" id="{43281B0D-406B-49DB-A18D-924DB294ABC7}"/>
              </a:ext>
            </a:extLst>
          </p:cNvPr>
          <p:cNvSpPr txBox="1"/>
          <p:nvPr/>
        </p:nvSpPr>
        <p:spPr>
          <a:xfrm>
            <a:off x="301841" y="2161480"/>
            <a:ext cx="11588318" cy="800219"/>
          </a:xfrm>
          <a:prstGeom prst="rect">
            <a:avLst/>
          </a:prstGeom>
          <a:noFill/>
        </p:spPr>
        <p:txBody>
          <a:bodyPr wrap="square" rtlCol="0">
            <a:spAutoFit/>
          </a:bodyPr>
          <a:lstStyle/>
          <a:p>
            <a:pPr marL="457200" indent="-457200">
              <a:buFont typeface="Arial" panose="020B0604020202020204" pitchFamily="34" charset="0"/>
              <a:buChar char="•"/>
            </a:pPr>
            <a:r>
              <a:rPr lang="en-US" sz="2800" dirty="0"/>
              <a:t>Repairs and maintenance are typically more expensive for luxury cars.</a:t>
            </a:r>
          </a:p>
          <a:p>
            <a:endParaRPr lang="en-US" dirty="0"/>
          </a:p>
        </p:txBody>
      </p:sp>
      <p:sp>
        <p:nvSpPr>
          <p:cNvPr id="7" name="TextBox 6">
            <a:extLst>
              <a:ext uri="{FF2B5EF4-FFF2-40B4-BE49-F238E27FC236}">
                <a16:creationId xmlns:a16="http://schemas.microsoft.com/office/drawing/2014/main" id="{FFF3BC66-75BC-4AC5-B96F-67621C8700F6}"/>
              </a:ext>
            </a:extLst>
          </p:cNvPr>
          <p:cNvSpPr txBox="1"/>
          <p:nvPr/>
        </p:nvSpPr>
        <p:spPr>
          <a:xfrm>
            <a:off x="306651" y="2771649"/>
            <a:ext cx="11629746" cy="2523768"/>
          </a:xfrm>
          <a:prstGeom prst="rect">
            <a:avLst/>
          </a:prstGeom>
          <a:noFill/>
        </p:spPr>
        <p:txBody>
          <a:bodyPr wrap="square" rtlCol="0">
            <a:spAutoFit/>
          </a:bodyPr>
          <a:lstStyle/>
          <a:p>
            <a:pPr marL="457200" indent="-457200">
              <a:buFont typeface="Arial" panose="020B0604020202020204" pitchFamily="34" charset="0"/>
              <a:buChar char="•"/>
            </a:pPr>
            <a:r>
              <a:rPr lang="en-US" sz="2800" dirty="0"/>
              <a:t>The market tends to be inundated with older luxury cars due to the spending habits of people who can afford to buy luxury cars (always wanting the “Latest and the greatest!”) Luxury cars are also used as “fleet cars” for businesses. The turnover tends to be 2-3 years for fleet cars adding to the inundation of luxury cars. </a:t>
            </a:r>
          </a:p>
          <a:p>
            <a:endParaRPr lang="en-US" dirty="0"/>
          </a:p>
        </p:txBody>
      </p:sp>
      <p:sp>
        <p:nvSpPr>
          <p:cNvPr id="8" name="TextBox 7">
            <a:extLst>
              <a:ext uri="{FF2B5EF4-FFF2-40B4-BE49-F238E27FC236}">
                <a16:creationId xmlns:a16="http://schemas.microsoft.com/office/drawing/2014/main" id="{E5D0DE9C-8A67-4251-84E8-F0DB8B7C5646}"/>
              </a:ext>
            </a:extLst>
          </p:cNvPr>
          <p:cNvSpPr txBox="1"/>
          <p:nvPr/>
        </p:nvSpPr>
        <p:spPr>
          <a:xfrm>
            <a:off x="301841" y="4989448"/>
            <a:ext cx="11523215" cy="1661993"/>
          </a:xfrm>
          <a:prstGeom prst="rect">
            <a:avLst/>
          </a:prstGeom>
          <a:noFill/>
        </p:spPr>
        <p:txBody>
          <a:bodyPr wrap="square" rtlCol="0">
            <a:spAutoFit/>
          </a:bodyPr>
          <a:lstStyle/>
          <a:p>
            <a:pPr marL="457200" indent="-457200">
              <a:buFont typeface="Arial" panose="020B0604020202020204" pitchFamily="34" charset="0"/>
              <a:buChar char="•"/>
            </a:pPr>
            <a:r>
              <a:rPr lang="en-US" sz="2800" dirty="0"/>
              <a:t>Hondas and Toyotas have a great reputation for reliability and long-term total cost of ownership – leading people who are buying a used car to lean toward reliability over luxury. </a:t>
            </a:r>
          </a:p>
          <a:p>
            <a:endParaRPr lang="en-US" dirty="0"/>
          </a:p>
        </p:txBody>
      </p:sp>
    </p:spTree>
    <p:extLst>
      <p:ext uri="{BB962C8B-B14F-4D97-AF65-F5344CB8AC3E}">
        <p14:creationId xmlns:p14="http://schemas.microsoft.com/office/powerpoint/2010/main" val="125597797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905BA41-EE6E-4F80-8636-447F22DD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143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E4F4968-953F-44A0-ABA1-050A530C736F}"/>
              </a:ext>
            </a:extLst>
          </p:cNvPr>
          <p:cNvSpPr>
            <a:spLocks noGrp="1"/>
          </p:cNvSpPr>
          <p:nvPr>
            <p:ph type="ctrTitle"/>
          </p:nvPr>
        </p:nvSpPr>
        <p:spPr>
          <a:xfrm>
            <a:off x="1848465" y="3298722"/>
            <a:ext cx="8495070" cy="1072176"/>
          </a:xfrm>
        </p:spPr>
        <p:txBody>
          <a:bodyPr anchor="b">
            <a:normAutofit/>
          </a:bodyPr>
          <a:lstStyle/>
          <a:p>
            <a:r>
              <a:rPr lang="en-US" dirty="0">
                <a:solidFill>
                  <a:srgbClr val="FFFFFF"/>
                </a:solidFill>
              </a:rPr>
              <a:t>Exponential Decay</a:t>
            </a:r>
          </a:p>
        </p:txBody>
      </p:sp>
      <p:sp>
        <p:nvSpPr>
          <p:cNvPr id="3" name="Subtitle 2">
            <a:extLst>
              <a:ext uri="{FF2B5EF4-FFF2-40B4-BE49-F238E27FC236}">
                <a16:creationId xmlns:a16="http://schemas.microsoft.com/office/drawing/2014/main" id="{373FF1AA-01EC-4E36-8F33-91C61348E415}"/>
              </a:ext>
            </a:extLst>
          </p:cNvPr>
          <p:cNvSpPr>
            <a:spLocks noGrp="1"/>
          </p:cNvSpPr>
          <p:nvPr>
            <p:ph type="subTitle" idx="1"/>
          </p:nvPr>
        </p:nvSpPr>
        <p:spPr>
          <a:xfrm>
            <a:off x="1848465" y="4565813"/>
            <a:ext cx="8495070" cy="904005"/>
          </a:xfrm>
        </p:spPr>
        <p:txBody>
          <a:bodyPr>
            <a:normAutofit/>
          </a:bodyPr>
          <a:lstStyle/>
          <a:p>
            <a:r>
              <a:rPr lang="en-US" dirty="0">
                <a:solidFill>
                  <a:srgbClr val="FFFFFF"/>
                </a:solidFill>
              </a:rPr>
              <a:t>Now, use the provided worksheets to explore Exponential Decay and </a:t>
            </a:r>
            <a:r>
              <a:rPr lang="en-US">
                <a:solidFill>
                  <a:srgbClr val="FFFFFF"/>
                </a:solidFill>
              </a:rPr>
              <a:t>review Exponential Growth. </a:t>
            </a:r>
            <a:endParaRPr lang="en-US" dirty="0">
              <a:solidFill>
                <a:srgbClr val="FFFFFF"/>
              </a:solidFill>
            </a:endParaRPr>
          </a:p>
        </p:txBody>
      </p:sp>
      <p:sp>
        <p:nvSpPr>
          <p:cNvPr id="12" name="Oval 11">
            <a:extLst>
              <a:ext uri="{FF2B5EF4-FFF2-40B4-BE49-F238E27FC236}">
                <a16:creationId xmlns:a16="http://schemas.microsoft.com/office/drawing/2014/main" id="{CD7549B2-EE05-4558-8C64-AC46755F2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25914" y="889251"/>
            <a:ext cx="2140172" cy="2140172"/>
          </a:xfrm>
          <a:prstGeom prst="ellipse">
            <a:avLst/>
          </a:prstGeom>
          <a:solidFill>
            <a:srgbClr val="FFFFFF"/>
          </a:solidFill>
          <a:ln w="19050">
            <a:solidFill>
              <a:srgbClr val="0078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drawing&#10;&#10;Description automatically generated">
            <a:extLst>
              <a:ext uri="{FF2B5EF4-FFF2-40B4-BE49-F238E27FC236}">
                <a16:creationId xmlns:a16="http://schemas.microsoft.com/office/drawing/2014/main" id="{6ED6BC43-C1F1-42A2-909E-3101810F9E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7115" y="1777205"/>
            <a:ext cx="1517772" cy="364265"/>
          </a:xfrm>
          <a:prstGeom prst="rect">
            <a:avLst/>
          </a:prstGeom>
        </p:spPr>
      </p:pic>
    </p:spTree>
    <p:extLst>
      <p:ext uri="{BB962C8B-B14F-4D97-AF65-F5344CB8AC3E}">
        <p14:creationId xmlns:p14="http://schemas.microsoft.com/office/powerpoint/2010/main" val="2328954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3">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lose up of a sign&#10;&#10;Description automatically generated">
            <a:extLst>
              <a:ext uri="{FF2B5EF4-FFF2-40B4-BE49-F238E27FC236}">
                <a16:creationId xmlns:a16="http://schemas.microsoft.com/office/drawing/2014/main" id="{C587B801-53E6-4A8F-A90E-80A7785F2886}"/>
              </a:ext>
            </a:extLst>
          </p:cNvPr>
          <p:cNvPicPr>
            <a:picLocks noChangeAspect="1"/>
          </p:cNvPicPr>
          <p:nvPr/>
        </p:nvPicPr>
        <p:blipFill rotWithShape="1">
          <a:blip r:embed="rId2">
            <a:alphaModFix amt="3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8651" b="27770"/>
          <a:stretch/>
        </p:blipFill>
        <p:spPr>
          <a:xfrm>
            <a:off x="20" y="12527"/>
            <a:ext cx="12191980" cy="6857999"/>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1524001" y="999187"/>
            <a:ext cx="3313164" cy="4726276"/>
          </a:xfrm>
        </p:spPr>
        <p:txBody>
          <a:bodyPr>
            <a:normAutofit/>
          </a:bodyPr>
          <a:lstStyle/>
          <a:p>
            <a:pPr algn="ctr"/>
            <a:r>
              <a:rPr lang="en-US" sz="6000" b="1" dirty="0">
                <a:solidFill>
                  <a:srgbClr val="FFFFFF"/>
                </a:solidFill>
              </a:rPr>
              <a:t>Decay </a:t>
            </a:r>
            <a:br>
              <a:rPr lang="en-US" sz="6000" b="1" dirty="0">
                <a:solidFill>
                  <a:srgbClr val="FFFFFF"/>
                </a:solidFill>
              </a:rPr>
            </a:br>
            <a:r>
              <a:rPr lang="en-US" sz="6000" b="1" dirty="0">
                <a:solidFill>
                  <a:srgbClr val="FFFFFF"/>
                </a:solidFill>
              </a:rPr>
              <a:t>vs. Growth</a:t>
            </a:r>
          </a:p>
        </p:txBody>
      </p:sp>
      <p:cxnSp>
        <p:nvCxnSpPr>
          <p:cNvPr id="22" name="Straight Connector 25">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5241104" y="1237312"/>
            <a:ext cx="5744685" cy="5202526"/>
          </a:xfrm>
        </p:spPr>
        <p:txBody>
          <a:bodyPr anchor="ctr">
            <a:normAutofit/>
          </a:bodyPr>
          <a:lstStyle/>
          <a:p>
            <a:pPr marL="0" indent="0">
              <a:buNone/>
            </a:pPr>
            <a:r>
              <a:rPr lang="en-US" sz="3200" dirty="0">
                <a:solidFill>
                  <a:srgbClr val="FFFFFF"/>
                </a:solidFill>
              </a:rPr>
              <a:t>When looking at Exponential Growth we saw the total price we would pay over the life of the loan go up. </a:t>
            </a:r>
          </a:p>
          <a:p>
            <a:pPr marL="0" indent="0">
              <a:buNone/>
            </a:pPr>
            <a:endParaRPr lang="en-US" sz="3200" dirty="0">
              <a:solidFill>
                <a:srgbClr val="FFFFFF"/>
              </a:solidFill>
            </a:endParaRPr>
          </a:p>
          <a:p>
            <a:pPr marL="0" indent="0">
              <a:buNone/>
            </a:pPr>
            <a:r>
              <a:rPr lang="en-US" sz="3200" dirty="0">
                <a:solidFill>
                  <a:srgbClr val="FFFFFF"/>
                </a:solidFill>
              </a:rPr>
              <a:t>This time, when looking at Exponential Decay, should we expect the value of our car to go UP or DOWN over time? </a:t>
            </a:r>
          </a:p>
          <a:p>
            <a:pPr marL="0" indent="0">
              <a:buNone/>
            </a:pPr>
            <a:endParaRPr lang="en-US" sz="2000" dirty="0">
              <a:solidFill>
                <a:srgbClr val="FFFFFF"/>
              </a:solidFill>
            </a:endParaRPr>
          </a:p>
          <a:p>
            <a:pPr marL="0" indent="0">
              <a:buNone/>
            </a:pPr>
            <a:endParaRPr lang="en-US" sz="2000" dirty="0">
              <a:solidFill>
                <a:srgbClr val="FFFFFF"/>
              </a:solidFill>
            </a:endParaRPr>
          </a:p>
        </p:txBody>
      </p:sp>
      <p:pic>
        <p:nvPicPr>
          <p:cNvPr id="16" name="Content Placeholder 4" descr="A picture containing drawing&#10;&#10;Description automatically generated">
            <a:extLst>
              <a:ext uri="{FF2B5EF4-FFF2-40B4-BE49-F238E27FC236}">
                <a16:creationId xmlns:a16="http://schemas.microsoft.com/office/drawing/2014/main" id="{FEAC6D7F-32F5-44C5-9E0A-52A750E571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
        <p:nvSpPr>
          <p:cNvPr id="4" name="TextBox 3">
            <a:extLst>
              <a:ext uri="{FF2B5EF4-FFF2-40B4-BE49-F238E27FC236}">
                <a16:creationId xmlns:a16="http://schemas.microsoft.com/office/drawing/2014/main" id="{2B37CB20-273F-454A-A17E-B30154EE7D1A}"/>
              </a:ext>
            </a:extLst>
          </p:cNvPr>
          <p:cNvSpPr txBox="1"/>
          <p:nvPr/>
        </p:nvSpPr>
        <p:spPr>
          <a:xfrm>
            <a:off x="8353887" y="5540923"/>
            <a:ext cx="4350059" cy="1107996"/>
          </a:xfrm>
          <a:prstGeom prst="rect">
            <a:avLst/>
          </a:prstGeom>
          <a:noFill/>
        </p:spPr>
        <p:txBody>
          <a:bodyPr wrap="square" rtlCol="0">
            <a:spAutoFit/>
          </a:bodyPr>
          <a:lstStyle/>
          <a:p>
            <a:r>
              <a:rPr lang="en-US" sz="6600" dirty="0"/>
              <a:t>DOWN!</a:t>
            </a:r>
          </a:p>
        </p:txBody>
      </p:sp>
    </p:spTree>
    <p:extLst>
      <p:ext uri="{BB962C8B-B14F-4D97-AF65-F5344CB8AC3E}">
        <p14:creationId xmlns:p14="http://schemas.microsoft.com/office/powerpoint/2010/main" val="905470465"/>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4E65CDE2-194C-4A17-9E3C-017E8A8970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943276" y="712268"/>
            <a:ext cx="10410524" cy="1193533"/>
          </a:xfrm>
        </p:spPr>
        <p:txBody>
          <a:bodyPr>
            <a:normAutofit/>
          </a:bodyPr>
          <a:lstStyle/>
          <a:p>
            <a:r>
              <a:rPr lang="en-US">
                <a:solidFill>
                  <a:srgbClr val="FFFFFF"/>
                </a:solidFill>
              </a:rPr>
              <a:t>Exponential Decay</a:t>
            </a:r>
          </a:p>
        </p:txBody>
      </p:sp>
      <p:cxnSp>
        <p:nvCxnSpPr>
          <p:cNvPr id="19" name="Straight Connector 18">
            <a:extLst>
              <a:ext uri="{FF2B5EF4-FFF2-40B4-BE49-F238E27FC236}">
                <a16:creationId xmlns:a16="http://schemas.microsoft.com/office/drawing/2014/main" id="{F2AE495E-2AAF-4BC1-87A5-331009D828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tx1">
                <a:alpha val="7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943276" y="2050181"/>
                <a:ext cx="10410524" cy="4126782"/>
              </a:xfrm>
            </p:spPr>
            <p:txBody>
              <a:bodyPr>
                <a:normAutofit/>
              </a:bodyPr>
              <a:lstStyle/>
              <a:p>
                <a:pPr marL="0" indent="0">
                  <a:buNone/>
                </a:pPr>
                <a:r>
                  <a:rPr lang="en-US" sz="2400" dirty="0">
                    <a:solidFill>
                      <a:srgbClr val="FFFFFF"/>
                    </a:solidFill>
                  </a:rPr>
                  <a:t>We learned about how Exponential Growth impacts the final price you pay for a home due to the amount of interest tacked on throughout the life of a loan. </a:t>
                </a:r>
              </a:p>
              <a:p>
                <a:pPr marL="0" indent="0">
                  <a:buNone/>
                </a:pPr>
                <a:endParaRPr lang="en-US" sz="2400" dirty="0">
                  <a:solidFill>
                    <a:srgbClr val="FFFFFF"/>
                  </a:solidFill>
                </a:endParaRPr>
              </a:p>
              <a:p>
                <a:pPr marL="0" indent="0">
                  <a:buNone/>
                </a:pPr>
                <a:r>
                  <a:rPr lang="en-US" sz="2400" dirty="0">
                    <a:solidFill>
                      <a:srgbClr val="FFFFFF"/>
                    </a:solidFill>
                  </a:rPr>
                  <a:t>Now, let’s flip the equation to see the impact on your purchases – let’s use buying a car as our first example of Decay. </a:t>
                </a:r>
              </a:p>
              <a:p>
                <a:pPr marL="0" indent="0">
                  <a:buNone/>
                </a:pPr>
                <a:r>
                  <a:rPr lang="en-US" sz="2400" dirty="0">
                    <a:solidFill>
                      <a:srgbClr val="FFFFFF"/>
                    </a:solidFill>
                  </a:rPr>
                  <a:t>                                          </a:t>
                </a:r>
                <a:r>
                  <a:rPr lang="en-US" sz="4400" dirty="0">
                    <a:solidFill>
                      <a:srgbClr val="FFFFFF"/>
                    </a:solidFill>
                  </a:rPr>
                  <a:t>y=</a:t>
                </a:r>
                <a14:m>
                  <m:oMath xmlns:m="http://schemas.openxmlformats.org/officeDocument/2006/math">
                    <m:r>
                      <a:rPr lang="en-US" sz="4400" i="1">
                        <a:solidFill>
                          <a:srgbClr val="FFFFFF"/>
                        </a:solidFill>
                        <a:latin typeface="Cambria Math" panose="02040503050406030204" pitchFamily="18" charset="0"/>
                      </a:rPr>
                      <m:t>𝑃</m:t>
                    </m:r>
                    <m:r>
                      <a:rPr lang="en-US" sz="4400" i="1">
                        <a:solidFill>
                          <a:srgbClr val="FFFFFF"/>
                        </a:solidFill>
                        <a:latin typeface="Cambria Math" panose="02040503050406030204" pitchFamily="18" charset="0"/>
                      </a:rPr>
                      <m:t>(1−</m:t>
                    </m:r>
                    <m:r>
                      <a:rPr lang="en-US" sz="4400" b="0" i="1">
                        <a:solidFill>
                          <a:srgbClr val="FFFFFF"/>
                        </a:solidFill>
                        <a:latin typeface="Cambria Math" panose="02040503050406030204" pitchFamily="18" charset="0"/>
                      </a:rPr>
                      <m:t>𝑟</m:t>
                    </m:r>
                    <m:sSup>
                      <m:sSupPr>
                        <m:ctrlPr>
                          <a:rPr lang="en-US" sz="4400" i="1">
                            <a:solidFill>
                              <a:srgbClr val="FFFFFF"/>
                            </a:solidFill>
                            <a:latin typeface="Cambria Math" panose="02040503050406030204" pitchFamily="18" charset="0"/>
                          </a:rPr>
                        </m:ctrlPr>
                      </m:sSupPr>
                      <m:e>
                        <m:r>
                          <a:rPr lang="en-US" sz="4400" i="1">
                            <a:solidFill>
                              <a:srgbClr val="FFFFFF"/>
                            </a:solidFill>
                            <a:latin typeface="Cambria Math" panose="02040503050406030204" pitchFamily="18" charset="0"/>
                          </a:rPr>
                          <m:t>)</m:t>
                        </m:r>
                      </m:e>
                      <m:sup>
                        <m:r>
                          <a:rPr lang="en-US" sz="4400" b="0" i="1">
                            <a:solidFill>
                              <a:srgbClr val="FFFFFF"/>
                            </a:solidFill>
                            <a:latin typeface="Cambria Math" panose="02040503050406030204" pitchFamily="18" charset="0"/>
                          </a:rPr>
                          <m:t>𝑡</m:t>
                        </m:r>
                      </m:sup>
                    </m:sSup>
                  </m:oMath>
                </a14:m>
                <a:endParaRPr lang="en-US" sz="4400" dirty="0">
                  <a:solidFill>
                    <a:srgbClr val="FFFFFF"/>
                  </a:solidFill>
                </a:endParaRPr>
              </a:p>
            </p:txBody>
          </p:sp>
        </mc:Choice>
        <mc:Fallback xmlns="">
          <p:sp>
            <p:nvSpPr>
              <p:cNvPr id="3" name="Content Placeholder 2">
                <a:extLst>
                  <a:ext uri="{FF2B5EF4-FFF2-40B4-BE49-F238E27FC236}">
                    <a16:creationId xmlns:a16="http://schemas.microsoft.com/office/drawing/2014/main" id="{74E22D82-471E-4218-B82A-946ECD634D39}"/>
                  </a:ext>
                </a:extLst>
              </p:cNvPr>
              <p:cNvSpPr>
                <a:spLocks noGrp="1" noRot="1" noChangeAspect="1" noMove="1" noResize="1" noEditPoints="1" noAdjustHandles="1" noChangeArrowheads="1" noChangeShapeType="1" noTextEdit="1"/>
              </p:cNvSpPr>
              <p:nvPr>
                <p:ph idx="1"/>
              </p:nvPr>
            </p:nvSpPr>
            <p:spPr>
              <a:xfrm>
                <a:off x="943276" y="2050181"/>
                <a:ext cx="10410524" cy="4126782"/>
              </a:xfrm>
              <a:blipFill>
                <a:blip r:embed="rId2"/>
                <a:stretch>
                  <a:fillRect l="-937" t="-2068" r="-59"/>
                </a:stretch>
              </a:blipFill>
            </p:spPr>
            <p:txBody>
              <a:bodyPr/>
              <a:lstStyle/>
              <a:p>
                <a:r>
                  <a:rPr lang="en-US">
                    <a:noFill/>
                  </a:rPr>
                  <a:t> </a:t>
                </a:r>
              </a:p>
            </p:txBody>
          </p:sp>
        </mc:Fallback>
      </mc:AlternateContent>
      <p:pic>
        <p:nvPicPr>
          <p:cNvPr id="5" name="Picture 4" descr="A clock on the top of a car&#10;&#10;Description automatically generated">
            <a:extLst>
              <a:ext uri="{FF2B5EF4-FFF2-40B4-BE49-F238E27FC236}">
                <a16:creationId xmlns:a16="http://schemas.microsoft.com/office/drawing/2014/main" id="{1D263E20-9B20-42EA-8C0A-5BADEDB2955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830871" y="3883068"/>
            <a:ext cx="7031733" cy="3515867"/>
          </a:xfrm>
          <a:prstGeom prst="rect">
            <a:avLst/>
          </a:prstGeom>
        </p:spPr>
      </p:pic>
      <p:pic>
        <p:nvPicPr>
          <p:cNvPr id="8" name="Content Placeholder 4" descr="A picture containing drawing&#10;&#10;Description automatically generated">
            <a:extLst>
              <a:ext uri="{FF2B5EF4-FFF2-40B4-BE49-F238E27FC236}">
                <a16:creationId xmlns:a16="http://schemas.microsoft.com/office/drawing/2014/main" id="{1787D999-EFD1-45E0-80BD-9FFD606AE4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Tree>
    <p:extLst>
      <p:ext uri="{BB962C8B-B14F-4D97-AF65-F5344CB8AC3E}">
        <p14:creationId xmlns:p14="http://schemas.microsoft.com/office/powerpoint/2010/main" val="257302090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woman, car, holding, man&#10;&#10;Description automatically generated">
            <a:extLst>
              <a:ext uri="{FF2B5EF4-FFF2-40B4-BE49-F238E27FC236}">
                <a16:creationId xmlns:a16="http://schemas.microsoft.com/office/drawing/2014/main" id="{3225FE93-F00C-4D79-BEF7-072EFE9EB0C7}"/>
              </a:ext>
            </a:extLst>
          </p:cNvPr>
          <p:cNvPicPr>
            <a:picLocks noChangeAspect="1"/>
          </p:cNvPicPr>
          <p:nvPr/>
        </p:nvPicPr>
        <p:blipFill rotWithShape="1">
          <a:blip r:embed="rId2">
            <a:alphaModFix amt="3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870" b="14543"/>
          <a:stretch/>
        </p:blipFill>
        <p:spPr>
          <a:xfrm>
            <a:off x="20" y="1"/>
            <a:ext cx="12191980" cy="6857999"/>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175366" y="601249"/>
            <a:ext cx="3975999" cy="5190889"/>
          </a:xfrm>
        </p:spPr>
        <p:txBody>
          <a:bodyPr>
            <a:normAutofit/>
          </a:bodyPr>
          <a:lstStyle/>
          <a:p>
            <a:pPr algn="r"/>
            <a:r>
              <a:rPr lang="en-US" sz="4800" dirty="0">
                <a:solidFill>
                  <a:srgbClr val="FFFFFF"/>
                </a:solidFill>
              </a:rPr>
              <a:t>Car Buying 101</a:t>
            </a:r>
          </a:p>
        </p:txBody>
      </p:sp>
      <p:cxnSp>
        <p:nvCxnSpPr>
          <p:cNvPr id="26" name="Straight Connector 25">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4739545" y="1009181"/>
            <a:ext cx="7277089" cy="4708038"/>
          </a:xfrm>
        </p:spPr>
        <p:txBody>
          <a:bodyPr anchor="ctr">
            <a:normAutofit/>
          </a:bodyPr>
          <a:lstStyle/>
          <a:p>
            <a:pPr marL="0" indent="0">
              <a:buNone/>
            </a:pPr>
            <a:r>
              <a:rPr lang="en-US" sz="3600" dirty="0">
                <a:solidFill>
                  <a:srgbClr val="FFFFFF"/>
                </a:solidFill>
              </a:rPr>
              <a:t>The rule of thumb when buying a car: </a:t>
            </a:r>
          </a:p>
          <a:p>
            <a:pPr marL="0" indent="0">
              <a:buNone/>
            </a:pPr>
            <a:endParaRPr lang="en-US" sz="3600" dirty="0">
              <a:solidFill>
                <a:srgbClr val="FFFFFF"/>
              </a:solidFill>
            </a:endParaRPr>
          </a:p>
          <a:p>
            <a:pPr marL="0" indent="0">
              <a:buNone/>
            </a:pPr>
            <a:r>
              <a:rPr lang="en-US" sz="3600" dirty="0">
                <a:solidFill>
                  <a:srgbClr val="FFFFFF"/>
                </a:solidFill>
              </a:rPr>
              <a:t>Your purchase will decrease in value the moment you drive your car off the lot. </a:t>
            </a:r>
          </a:p>
          <a:p>
            <a:pPr marL="0" indent="0">
              <a:buNone/>
            </a:pPr>
            <a:endParaRPr lang="en-US" sz="2000" dirty="0">
              <a:solidFill>
                <a:srgbClr val="FFFFFF"/>
              </a:solidFill>
            </a:endParaRPr>
          </a:p>
        </p:txBody>
      </p:sp>
      <p:pic>
        <p:nvPicPr>
          <p:cNvPr id="14" name="Content Placeholder 4" descr="A picture containing drawing&#10;&#10;Description automatically generated">
            <a:extLst>
              <a:ext uri="{FF2B5EF4-FFF2-40B4-BE49-F238E27FC236}">
                <a16:creationId xmlns:a16="http://schemas.microsoft.com/office/drawing/2014/main" id="{FE225C56-8CF4-4153-A2FB-6A9684A328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
        <p:nvSpPr>
          <p:cNvPr id="4" name="TextBox 3">
            <a:extLst>
              <a:ext uri="{FF2B5EF4-FFF2-40B4-BE49-F238E27FC236}">
                <a16:creationId xmlns:a16="http://schemas.microsoft.com/office/drawing/2014/main" id="{49946172-FA10-4B72-A1C2-FACBF2741E2D}"/>
              </a:ext>
            </a:extLst>
          </p:cNvPr>
          <p:cNvSpPr txBox="1"/>
          <p:nvPr/>
        </p:nvSpPr>
        <p:spPr>
          <a:xfrm>
            <a:off x="8620217" y="5095783"/>
            <a:ext cx="3284738" cy="1107996"/>
          </a:xfrm>
          <a:prstGeom prst="rect">
            <a:avLst/>
          </a:prstGeom>
          <a:noFill/>
        </p:spPr>
        <p:txBody>
          <a:bodyPr wrap="square" rtlCol="0">
            <a:spAutoFit/>
          </a:bodyPr>
          <a:lstStyle/>
          <a:p>
            <a:r>
              <a:rPr lang="en-US" sz="6600" dirty="0"/>
              <a:t>Why?</a:t>
            </a:r>
          </a:p>
        </p:txBody>
      </p:sp>
    </p:spTree>
    <p:extLst>
      <p:ext uri="{BB962C8B-B14F-4D97-AF65-F5344CB8AC3E}">
        <p14:creationId xmlns:p14="http://schemas.microsoft.com/office/powerpoint/2010/main" val="39328450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6421699" y="713232"/>
            <a:ext cx="5590751" cy="1197864"/>
          </a:xfrm>
        </p:spPr>
        <p:txBody>
          <a:bodyPr>
            <a:noAutofit/>
          </a:bodyPr>
          <a:lstStyle/>
          <a:p>
            <a:r>
              <a:rPr lang="en-US" dirty="0"/>
              <a:t>Your car decreases in value because…</a:t>
            </a:r>
          </a:p>
        </p:txBody>
      </p:sp>
      <p:pic>
        <p:nvPicPr>
          <p:cNvPr id="12" name="Picture 11" descr="A large red sign with white text&#10;&#10;Description automatically generated">
            <a:extLst>
              <a:ext uri="{FF2B5EF4-FFF2-40B4-BE49-F238E27FC236}">
                <a16:creationId xmlns:a16="http://schemas.microsoft.com/office/drawing/2014/main" id="{F57848EF-4436-4419-B692-54914F6DC7D4}"/>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3150" r="6723"/>
          <a:stretch/>
        </p:blipFill>
        <p:spPr>
          <a:xfrm>
            <a:off x="20" y="10"/>
            <a:ext cx="5495089" cy="6857990"/>
          </a:xfrm>
          <a:prstGeom prst="rect">
            <a:avLst/>
          </a:prstGeom>
        </p:spPr>
      </p:pic>
      <p:cxnSp>
        <p:nvCxnSpPr>
          <p:cNvPr id="19" name="Straight Connector 18">
            <a:extLst>
              <a:ext uri="{FF2B5EF4-FFF2-40B4-BE49-F238E27FC236}">
                <a16:creationId xmlns:a16="http://schemas.microsoft.com/office/drawing/2014/main" id="{EDF5FE34-0A41-407A-8D94-10FCF68F1D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055940" y="826324"/>
            <a:ext cx="0" cy="914400"/>
          </a:xfrm>
          <a:prstGeom prst="line">
            <a:avLst/>
          </a:prstGeom>
          <a:ln w="190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6696893" y="2624328"/>
            <a:ext cx="4816648" cy="4123944"/>
          </a:xfrm>
        </p:spPr>
        <p:txBody>
          <a:bodyPr anchor="t">
            <a:normAutofit/>
          </a:bodyPr>
          <a:lstStyle/>
          <a:p>
            <a:pPr marL="0" indent="0">
              <a:buNone/>
            </a:pPr>
            <a:r>
              <a:rPr lang="en-US" sz="3200" dirty="0"/>
              <a:t>The car you purchased is no longer new. </a:t>
            </a:r>
          </a:p>
          <a:p>
            <a:pPr marL="0" indent="0">
              <a:buNone/>
            </a:pPr>
            <a:endParaRPr lang="en-US" sz="3200" dirty="0"/>
          </a:p>
          <a:p>
            <a:pPr marL="0" indent="0">
              <a:buNone/>
            </a:pPr>
            <a:r>
              <a:rPr lang="en-US" sz="3200" dirty="0"/>
              <a:t>It can now only be sold as a USED car. </a:t>
            </a:r>
          </a:p>
        </p:txBody>
      </p:sp>
      <p:pic>
        <p:nvPicPr>
          <p:cNvPr id="18" name="Content Placeholder 4" descr="A picture containing drawing&#10;&#10;Description automatically generated">
            <a:extLst>
              <a:ext uri="{FF2B5EF4-FFF2-40B4-BE49-F238E27FC236}">
                <a16:creationId xmlns:a16="http://schemas.microsoft.com/office/drawing/2014/main" id="{489AB9D7-7856-4014-B20B-ABAD2524C3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80887" y="6500667"/>
            <a:ext cx="1265307" cy="302469"/>
          </a:xfrm>
          <a:prstGeom prst="rect">
            <a:avLst/>
          </a:prstGeom>
        </p:spPr>
      </p:pic>
    </p:spTree>
    <p:extLst>
      <p:ext uri="{BB962C8B-B14F-4D97-AF65-F5344CB8AC3E}">
        <p14:creationId xmlns:p14="http://schemas.microsoft.com/office/powerpoint/2010/main" val="2501606710"/>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841247" y="474146"/>
            <a:ext cx="10515593" cy="1197864"/>
          </a:xfrm>
        </p:spPr>
        <p:txBody>
          <a:bodyPr>
            <a:normAutofit/>
          </a:bodyPr>
          <a:lstStyle/>
          <a:p>
            <a:r>
              <a:rPr lang="en-US" b="1" dirty="0"/>
              <a:t>Now, let’s buy a car! </a:t>
            </a:r>
          </a:p>
        </p:txBody>
      </p:sp>
      <p:cxnSp>
        <p:nvCxnSpPr>
          <p:cNvPr id="26" name="Straight Connector 25">
            <a:extLst>
              <a:ext uri="{FF2B5EF4-FFF2-40B4-BE49-F238E27FC236}">
                <a16:creationId xmlns:a16="http://schemas.microsoft.com/office/drawing/2014/main" id="{EDF5FE34-0A41-407A-8D94-10FCF68F1D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75488" y="587238"/>
            <a:ext cx="0" cy="914400"/>
          </a:xfrm>
          <a:prstGeom prst="line">
            <a:avLst/>
          </a:prstGeom>
          <a:ln w="190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pic>
        <p:nvPicPr>
          <p:cNvPr id="6" name="Picture 5" descr="A hand holding a white car&#10;&#10;Description automatically generated">
            <a:extLst>
              <a:ext uri="{FF2B5EF4-FFF2-40B4-BE49-F238E27FC236}">
                <a16:creationId xmlns:a16="http://schemas.microsoft.com/office/drawing/2014/main" id="{7C92C05E-6557-4280-8372-5D187D0CC5D0}"/>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2206" r="-3" b="8308"/>
          <a:stretch/>
        </p:blipFill>
        <p:spPr>
          <a:xfrm>
            <a:off x="835153" y="2002117"/>
            <a:ext cx="6215794" cy="4171569"/>
          </a:xfrm>
          <a:prstGeom prst="rect">
            <a:avLst/>
          </a:prstGeom>
        </p:spPr>
      </p:pic>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7296150" y="1999578"/>
                <a:ext cx="4892802" cy="4171568"/>
              </a:xfrm>
            </p:spPr>
            <p:txBody>
              <a:bodyPr anchor="ctr">
                <a:normAutofit/>
              </a:bodyPr>
              <a:lstStyle/>
              <a:p>
                <a:pPr marL="0" indent="0">
                  <a:buNone/>
                </a:pPr>
                <a:endParaRPr lang="en-US" sz="3200" dirty="0"/>
              </a:p>
              <a:p>
                <a:pPr marL="0" indent="0">
                  <a:buNone/>
                </a:pPr>
                <a:r>
                  <a:rPr lang="en-US" sz="3200" dirty="0"/>
                  <a:t>P=Principal (the ticket price)</a:t>
                </a:r>
              </a:p>
              <a:p>
                <a:pPr marL="0" indent="0">
                  <a:buNone/>
                </a:pPr>
                <a:r>
                  <a:rPr lang="en-US" sz="3200" dirty="0"/>
                  <a:t>r= rate of depreciation </a:t>
                </a:r>
              </a:p>
              <a:p>
                <a:pPr marL="0" indent="0">
                  <a:buNone/>
                </a:pPr>
                <a:r>
                  <a:rPr lang="en-US" sz="3200" dirty="0"/>
                  <a:t>t= time since purchase</a:t>
                </a:r>
              </a:p>
              <a:p>
                <a:pPr marL="0" indent="0">
                  <a:buNone/>
                </a:pPr>
                <a:r>
                  <a:rPr lang="en-US" sz="3200" dirty="0"/>
                  <a:t>y=</a:t>
                </a:r>
                <a14:m>
                  <m:oMath xmlns:m="http://schemas.openxmlformats.org/officeDocument/2006/math">
                    <m:r>
                      <a:rPr lang="en-US" sz="3200" i="1">
                        <a:latin typeface="Cambria Math" panose="02040503050406030204" pitchFamily="18" charset="0"/>
                      </a:rPr>
                      <m:t>𝑃</m:t>
                    </m:r>
                    <m:r>
                      <a:rPr lang="en-US" sz="3200" i="1">
                        <a:latin typeface="Cambria Math" panose="02040503050406030204" pitchFamily="18" charset="0"/>
                      </a:rPr>
                      <m:t>(1−</m:t>
                    </m:r>
                    <m:r>
                      <a:rPr lang="en-US" sz="3200" b="0" i="1">
                        <a:latin typeface="Cambria Math" panose="02040503050406030204" pitchFamily="18" charset="0"/>
                      </a:rPr>
                      <m:t>𝑟</m:t>
                    </m:r>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b="0" i="1">
                            <a:latin typeface="Cambria Math" panose="02040503050406030204" pitchFamily="18" charset="0"/>
                          </a:rPr>
                          <m:t>𝑡</m:t>
                        </m:r>
                      </m:sup>
                    </m:sSup>
                  </m:oMath>
                </a14:m>
                <a:endParaRPr lang="en-US" sz="3200" dirty="0"/>
              </a:p>
              <a:p>
                <a:pPr marL="0" indent="0">
                  <a:buNone/>
                </a:pPr>
                <a:endParaRPr lang="en-US" sz="2000" dirty="0"/>
              </a:p>
            </p:txBody>
          </p:sp>
        </mc:Choice>
        <mc:Fallback xmlns="">
          <p:sp>
            <p:nvSpPr>
              <p:cNvPr id="3" name="Content Placeholder 2">
                <a:extLst>
                  <a:ext uri="{FF2B5EF4-FFF2-40B4-BE49-F238E27FC236}">
                    <a16:creationId xmlns:a16="http://schemas.microsoft.com/office/drawing/2014/main" id="{74E22D82-471E-4218-B82A-946ECD634D39}"/>
                  </a:ext>
                </a:extLst>
              </p:cNvPr>
              <p:cNvSpPr>
                <a:spLocks noGrp="1" noRot="1" noChangeAspect="1" noMove="1" noResize="1" noEditPoints="1" noAdjustHandles="1" noChangeArrowheads="1" noChangeShapeType="1" noTextEdit="1"/>
              </p:cNvSpPr>
              <p:nvPr>
                <p:ph idx="1"/>
              </p:nvPr>
            </p:nvSpPr>
            <p:spPr>
              <a:xfrm>
                <a:off x="7296150" y="1999578"/>
                <a:ext cx="4892802" cy="4171568"/>
              </a:xfrm>
              <a:blipFill>
                <a:blip r:embed="rId4"/>
                <a:stretch>
                  <a:fillRect l="-3238" r="-1619"/>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60B4CF6C-4222-40C0-A8DA-C4BE9DA6EC8D}"/>
              </a:ext>
            </a:extLst>
          </p:cNvPr>
          <p:cNvSpPr txBox="1"/>
          <p:nvPr/>
        </p:nvSpPr>
        <p:spPr>
          <a:xfrm>
            <a:off x="8867774" y="5657850"/>
            <a:ext cx="4048125" cy="646331"/>
          </a:xfrm>
          <a:prstGeom prst="rect">
            <a:avLst/>
          </a:prstGeom>
          <a:noFill/>
        </p:spPr>
        <p:txBody>
          <a:bodyPr wrap="square" rtlCol="0">
            <a:spAutoFit/>
          </a:bodyPr>
          <a:lstStyle/>
          <a:p>
            <a:r>
              <a:rPr lang="en-US" dirty="0"/>
              <a:t>Notice: Change from + in growth </a:t>
            </a:r>
          </a:p>
          <a:p>
            <a:r>
              <a:rPr lang="en-US" dirty="0"/>
              <a:t>to – when looking at decay</a:t>
            </a:r>
          </a:p>
        </p:txBody>
      </p:sp>
      <p:cxnSp>
        <p:nvCxnSpPr>
          <p:cNvPr id="10" name="Straight Arrow Connector 9">
            <a:extLst>
              <a:ext uri="{FF2B5EF4-FFF2-40B4-BE49-F238E27FC236}">
                <a16:creationId xmlns:a16="http://schemas.microsoft.com/office/drawing/2014/main" id="{BEF3FA43-14A9-42BC-9E6F-D976A2D413AE}"/>
              </a:ext>
            </a:extLst>
          </p:cNvPr>
          <p:cNvCxnSpPr>
            <a:cxnSpLocks/>
          </p:cNvCxnSpPr>
          <p:nvPr/>
        </p:nvCxnSpPr>
        <p:spPr>
          <a:xfrm flipH="1" flipV="1">
            <a:off x="8743951" y="5133975"/>
            <a:ext cx="485774" cy="523875"/>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6" name="Content Placeholder 4" descr="A picture containing drawing&#10;&#10;Description automatically generated">
            <a:extLst>
              <a:ext uri="{FF2B5EF4-FFF2-40B4-BE49-F238E27FC236}">
                <a16:creationId xmlns:a16="http://schemas.microsoft.com/office/drawing/2014/main" id="{05FF370C-5C7C-4CEF-9281-650765F508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Tree>
    <p:extLst>
      <p:ext uri="{BB962C8B-B14F-4D97-AF65-F5344CB8AC3E}">
        <p14:creationId xmlns:p14="http://schemas.microsoft.com/office/powerpoint/2010/main" val="828131708"/>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car, light, road&#10;&#10;Description automatically generated">
            <a:extLst>
              <a:ext uri="{FF2B5EF4-FFF2-40B4-BE49-F238E27FC236}">
                <a16:creationId xmlns:a16="http://schemas.microsoft.com/office/drawing/2014/main" id="{5AFEADD0-0BCA-4264-B366-E6B57879F313}"/>
              </a:ext>
            </a:extLst>
          </p:cNvPr>
          <p:cNvPicPr>
            <a:picLocks noChangeAspect="1"/>
          </p:cNvPicPr>
          <p:nvPr/>
        </p:nvPicPr>
        <p:blipFill rotWithShape="1">
          <a:blip r:embed="rId2">
            <a:alphaModFix amt="3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b="9639"/>
          <a:stretch/>
        </p:blipFill>
        <p:spPr>
          <a:xfrm>
            <a:off x="20" y="1"/>
            <a:ext cx="12191980" cy="6857999"/>
          </a:xfrm>
          <a:prstGeom prst="rect">
            <a:avLst/>
          </a:prstGeom>
        </p:spPr>
      </p:pic>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371475" y="495300"/>
            <a:ext cx="10982325" cy="5681663"/>
          </a:xfrm>
        </p:spPr>
        <p:txBody>
          <a:bodyPr>
            <a:normAutofit/>
          </a:bodyPr>
          <a:lstStyle/>
          <a:p>
            <a:pPr marL="0" indent="0">
              <a:buNone/>
            </a:pPr>
            <a:r>
              <a:rPr lang="en-US" dirty="0">
                <a:solidFill>
                  <a:srgbClr val="FFFFFF"/>
                </a:solidFill>
              </a:rPr>
              <a:t>Scenario: </a:t>
            </a:r>
          </a:p>
          <a:p>
            <a:pPr marL="0" indent="0">
              <a:buNone/>
            </a:pPr>
            <a:r>
              <a:rPr lang="en-US" dirty="0">
                <a:solidFill>
                  <a:srgbClr val="FFFFFF"/>
                </a:solidFill>
              </a:rPr>
              <a:t>It’s 2010 and you just graduated college and landed your dream job! To celebrate, you head to your local Honda dealer to buy a band new 2010 Honda Civic! </a:t>
            </a:r>
          </a:p>
          <a:p>
            <a:pPr marL="0" indent="0">
              <a:buNone/>
            </a:pPr>
            <a:endParaRPr lang="en-US" dirty="0">
              <a:solidFill>
                <a:srgbClr val="FFFFFF"/>
              </a:solidFill>
            </a:endParaRPr>
          </a:p>
          <a:p>
            <a:pPr marL="0" indent="0">
              <a:buNone/>
            </a:pPr>
            <a:r>
              <a:rPr lang="en-US" dirty="0">
                <a:solidFill>
                  <a:srgbClr val="FFFFFF"/>
                </a:solidFill>
              </a:rPr>
              <a:t>Brand new 2010 Honda Civic LX-S = $18,205</a:t>
            </a:r>
          </a:p>
          <a:p>
            <a:pPr marL="0" indent="0">
              <a:buNone/>
            </a:pPr>
            <a:r>
              <a:rPr lang="en-US" dirty="0">
                <a:solidFill>
                  <a:srgbClr val="FFFFFF"/>
                </a:solidFill>
              </a:rPr>
              <a:t>				</a:t>
            </a:r>
          </a:p>
          <a:p>
            <a:pPr marL="0" indent="0">
              <a:buNone/>
            </a:pPr>
            <a:r>
              <a:rPr lang="en-US" dirty="0">
                <a:solidFill>
                  <a:srgbClr val="FFFFFF"/>
                </a:solidFill>
              </a:rPr>
              <a:t>P=$18,205</a:t>
            </a:r>
          </a:p>
          <a:p>
            <a:pPr marL="0" indent="0">
              <a:buNone/>
            </a:pPr>
            <a:endParaRPr lang="en-US" dirty="0">
              <a:solidFill>
                <a:srgbClr val="FFFFFF"/>
              </a:solidFill>
            </a:endParaRPr>
          </a:p>
          <a:p>
            <a:pPr marL="0" indent="0">
              <a:buNone/>
            </a:pPr>
            <a:endParaRPr lang="en-US" dirty="0">
              <a:solidFill>
                <a:srgbClr val="FFFFFF"/>
              </a:solidFill>
            </a:endParaRPr>
          </a:p>
          <a:p>
            <a:pPr marL="0" indent="0">
              <a:buNone/>
            </a:pPr>
            <a:endParaRPr lang="en-US" dirty="0">
              <a:solidFill>
                <a:srgbClr val="FFFFFF"/>
              </a:solidFill>
            </a:endParaRPr>
          </a:p>
        </p:txBody>
      </p:sp>
      <p:sp>
        <p:nvSpPr>
          <p:cNvPr id="12" name="TextBox 11">
            <a:extLst>
              <a:ext uri="{FF2B5EF4-FFF2-40B4-BE49-F238E27FC236}">
                <a16:creationId xmlns:a16="http://schemas.microsoft.com/office/drawing/2014/main" id="{0BE69793-8598-409C-9007-A33F73B57AEF}"/>
              </a:ext>
            </a:extLst>
          </p:cNvPr>
          <p:cNvSpPr txBox="1"/>
          <p:nvPr/>
        </p:nvSpPr>
        <p:spPr>
          <a:xfrm>
            <a:off x="9732672" y="6657945"/>
            <a:ext cx="2459328"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cargoogler.blogspot.com/2010/09/honda-civic.html">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nc-nd/3.0/">
                  <a:extLst>
                    <a:ext uri="{A12FA001-AC4F-418D-AE19-62706E023703}">
                      <ahyp:hlinkClr xmlns:ahyp="http://schemas.microsoft.com/office/drawing/2018/hyperlinkcolor" val="tx"/>
                    </a:ext>
                  </a:extLst>
                </a:hlinkClick>
              </a:rPr>
              <a:t>CC BY-NC-ND</a:t>
            </a:r>
            <a:endParaRPr lang="en-US" sz="700">
              <a:solidFill>
                <a:srgbClr val="FFFFFF"/>
              </a:solidFill>
            </a:endParaRPr>
          </a:p>
        </p:txBody>
      </p:sp>
      <p:pic>
        <p:nvPicPr>
          <p:cNvPr id="20" name="Content Placeholder 4" descr="A picture containing drawing&#10;&#10;Description automatically generated">
            <a:extLst>
              <a:ext uri="{FF2B5EF4-FFF2-40B4-BE49-F238E27FC236}">
                <a16:creationId xmlns:a16="http://schemas.microsoft.com/office/drawing/2014/main" id="{3088F32B-4A0B-43E3-8490-ACFB0208D3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Tree>
    <p:extLst>
      <p:ext uri="{BB962C8B-B14F-4D97-AF65-F5344CB8AC3E}">
        <p14:creationId xmlns:p14="http://schemas.microsoft.com/office/powerpoint/2010/main" val="2494062410"/>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descr="A large clock mounted to the side&#10;&#10;Description automatically generated">
            <a:extLst>
              <a:ext uri="{FF2B5EF4-FFF2-40B4-BE49-F238E27FC236}">
                <a16:creationId xmlns:a16="http://schemas.microsoft.com/office/drawing/2014/main" id="{D7E4648B-C81C-46A9-88D7-DDB69A2FCB86}"/>
              </a:ext>
            </a:extLst>
          </p:cNvPr>
          <p:cNvPicPr>
            <a:picLocks noChangeAspect="1"/>
          </p:cNvPicPr>
          <p:nvPr/>
        </p:nvPicPr>
        <p:blipFill rotWithShape="1">
          <a:blip r:embed="rId2">
            <a:duotone>
              <a:prstClr val="black"/>
              <a:schemeClr val="tx2">
                <a:tint val="45000"/>
                <a:satMod val="400000"/>
              </a:schemeClr>
            </a:duotone>
            <a:alphaModFix amt="2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6439" b="9291"/>
          <a:stretch/>
        </p:blipFill>
        <p:spPr>
          <a:xfrm>
            <a:off x="20" y="10"/>
            <a:ext cx="12191980" cy="6857990"/>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838200" y="365126"/>
            <a:ext cx="10515600" cy="1108568"/>
          </a:xfrm>
        </p:spPr>
        <p:txBody>
          <a:bodyPr>
            <a:normAutofit/>
          </a:bodyPr>
          <a:lstStyle/>
          <a:p>
            <a:pPr algn="ctr"/>
            <a:r>
              <a:rPr lang="en-US" sz="6600" b="1" dirty="0"/>
              <a:t>Time</a:t>
            </a:r>
          </a:p>
        </p:txBody>
      </p: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838200" y="1825625"/>
            <a:ext cx="10294398" cy="4761606"/>
          </a:xfrm>
        </p:spPr>
        <p:txBody>
          <a:bodyPr>
            <a:normAutofit/>
          </a:bodyPr>
          <a:lstStyle/>
          <a:p>
            <a:pPr marL="0" indent="0">
              <a:buNone/>
            </a:pPr>
            <a:r>
              <a:rPr lang="en-US" sz="3600" dirty="0"/>
              <a:t>Time will be represented by the number of years you own the car. In this case, you bought in 2010. It is now 2020 and you are ready to buy a car that fits your growing family! </a:t>
            </a:r>
            <a:br>
              <a:rPr lang="en-US" sz="3600" dirty="0"/>
            </a:br>
            <a:endParaRPr lang="en-US" sz="3600" dirty="0"/>
          </a:p>
          <a:p>
            <a:pPr marL="0" indent="0">
              <a:buNone/>
            </a:pPr>
            <a:r>
              <a:rPr lang="en-US" sz="3600" dirty="0"/>
              <a:t>2020-2010=10</a:t>
            </a:r>
          </a:p>
          <a:p>
            <a:pPr marL="0" indent="0">
              <a:buNone/>
            </a:pPr>
            <a:endParaRPr lang="en-US" sz="3600" dirty="0"/>
          </a:p>
          <a:p>
            <a:pPr marL="0" indent="0">
              <a:buNone/>
            </a:pPr>
            <a:r>
              <a:rPr lang="en-US" sz="3600" dirty="0"/>
              <a:t>t= 10</a:t>
            </a:r>
          </a:p>
          <a:p>
            <a:pPr marL="0" indent="0">
              <a:buNone/>
            </a:pPr>
            <a:endParaRPr lang="en-US" dirty="0"/>
          </a:p>
          <a:p>
            <a:pPr marL="0" indent="0">
              <a:buNone/>
            </a:pPr>
            <a:endParaRPr lang="en-US" dirty="0"/>
          </a:p>
        </p:txBody>
      </p:sp>
      <p:pic>
        <p:nvPicPr>
          <p:cNvPr id="11" name="Content Placeholder 4" descr="A picture containing drawing&#10;&#10;Description automatically generated">
            <a:extLst>
              <a:ext uri="{FF2B5EF4-FFF2-40B4-BE49-F238E27FC236}">
                <a16:creationId xmlns:a16="http://schemas.microsoft.com/office/drawing/2014/main" id="{590FDEEA-D7CE-4BE2-A848-AD286F4A8D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Tree>
    <p:extLst>
      <p:ext uri="{BB962C8B-B14F-4D97-AF65-F5344CB8AC3E}">
        <p14:creationId xmlns:p14="http://schemas.microsoft.com/office/powerpoint/2010/main" val="1235152297"/>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4E65CDE2-194C-4A17-9E3C-017E8A8970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F2AE495E-2AAF-4BC1-87A5-331009D828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tx1">
                <a:alpha val="70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picture containing meter&#10;&#10;Description automatically generated">
            <a:extLst>
              <a:ext uri="{FF2B5EF4-FFF2-40B4-BE49-F238E27FC236}">
                <a16:creationId xmlns:a16="http://schemas.microsoft.com/office/drawing/2014/main" id="{7FBB68F8-4AE1-4C88-B60A-2D695286CED2}"/>
              </a:ext>
            </a:extLst>
          </p:cNvPr>
          <p:cNvPicPr>
            <a:picLocks noChangeAspect="1"/>
          </p:cNvPicPr>
          <p:nvPr/>
        </p:nvPicPr>
        <p:blipFill>
          <a:blip r:embed="rId2">
            <a:alphaModFix amt="24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048" y="0"/>
            <a:ext cx="12192000" cy="6858000"/>
          </a:xfrm>
          <a:prstGeom prst="rect">
            <a:avLst/>
          </a:prstGeom>
        </p:spPr>
      </p:pic>
      <p:sp>
        <p:nvSpPr>
          <p:cNvPr id="2" name="Title 1">
            <a:extLst>
              <a:ext uri="{FF2B5EF4-FFF2-40B4-BE49-F238E27FC236}">
                <a16:creationId xmlns:a16="http://schemas.microsoft.com/office/drawing/2014/main" id="{2E2AD985-F4EC-436B-A7D2-4D4106511230}"/>
              </a:ext>
            </a:extLst>
          </p:cNvPr>
          <p:cNvSpPr>
            <a:spLocks noGrp="1"/>
          </p:cNvSpPr>
          <p:nvPr>
            <p:ph type="title"/>
          </p:nvPr>
        </p:nvSpPr>
        <p:spPr>
          <a:xfrm>
            <a:off x="943276" y="712268"/>
            <a:ext cx="10410524" cy="1193533"/>
          </a:xfrm>
        </p:spPr>
        <p:txBody>
          <a:bodyPr>
            <a:normAutofit/>
          </a:bodyPr>
          <a:lstStyle/>
          <a:p>
            <a:r>
              <a:rPr lang="en-US" sz="5400" b="1" dirty="0">
                <a:solidFill>
                  <a:srgbClr val="FFFFFF"/>
                </a:solidFill>
              </a:rPr>
              <a:t>Rate of Depreciation</a:t>
            </a:r>
          </a:p>
        </p:txBody>
      </p:sp>
      <p:sp>
        <p:nvSpPr>
          <p:cNvPr id="3" name="Content Placeholder 2">
            <a:extLst>
              <a:ext uri="{FF2B5EF4-FFF2-40B4-BE49-F238E27FC236}">
                <a16:creationId xmlns:a16="http://schemas.microsoft.com/office/drawing/2014/main" id="{74E22D82-471E-4218-B82A-946ECD634D39}"/>
              </a:ext>
            </a:extLst>
          </p:cNvPr>
          <p:cNvSpPr>
            <a:spLocks noGrp="1"/>
          </p:cNvSpPr>
          <p:nvPr>
            <p:ph idx="1"/>
          </p:nvPr>
        </p:nvSpPr>
        <p:spPr>
          <a:xfrm>
            <a:off x="762000" y="2026413"/>
            <a:ext cx="11175689" cy="4288662"/>
          </a:xfrm>
        </p:spPr>
        <p:txBody>
          <a:bodyPr vert="horz" lIns="91440" tIns="45720" rIns="91440" bIns="45720" rtlCol="0" anchor="t">
            <a:normAutofit lnSpcReduction="10000"/>
          </a:bodyPr>
          <a:lstStyle/>
          <a:p>
            <a:pPr marL="0" indent="0">
              <a:buNone/>
            </a:pPr>
            <a:r>
              <a:rPr lang="en-US" sz="3200" dirty="0">
                <a:solidFill>
                  <a:srgbClr val="FFFFFF"/>
                </a:solidFill>
              </a:rPr>
              <a:t>When looking at growth we used the interest rate. This time, we will use the standard rate of depreciation for a typical car. </a:t>
            </a:r>
          </a:p>
          <a:p>
            <a:pPr marL="0" indent="0">
              <a:buNone/>
            </a:pPr>
            <a:endParaRPr lang="en-US" sz="3200" dirty="0">
              <a:solidFill>
                <a:srgbClr val="FFFFFF"/>
              </a:solidFill>
            </a:endParaRPr>
          </a:p>
          <a:p>
            <a:pPr marL="0" indent="0">
              <a:buNone/>
            </a:pPr>
            <a:r>
              <a:rPr lang="en-US" sz="3200" dirty="0">
                <a:solidFill>
                  <a:srgbClr val="FFFFFF"/>
                </a:solidFill>
              </a:rPr>
              <a:t>The standard rate of depreciation for a car is around 10%.</a:t>
            </a:r>
          </a:p>
          <a:p>
            <a:pPr marL="0" indent="0">
              <a:buNone/>
            </a:pPr>
            <a:endParaRPr lang="en-US" sz="3200" dirty="0">
              <a:solidFill>
                <a:srgbClr val="FFFFFF"/>
              </a:solidFill>
            </a:endParaRPr>
          </a:p>
          <a:p>
            <a:pPr marL="0" indent="0">
              <a:buNone/>
            </a:pPr>
            <a:r>
              <a:rPr lang="en-US" sz="3200" dirty="0">
                <a:solidFill>
                  <a:srgbClr val="FFFFFF"/>
                </a:solidFill>
              </a:rPr>
              <a:t>r=.10 or .1</a:t>
            </a:r>
            <a:endParaRPr lang="en-US" sz="3200" dirty="0">
              <a:solidFill>
                <a:srgbClr val="FFFFFF"/>
              </a:solidFill>
              <a:ea typeface="Calibri"/>
              <a:cs typeface="Calibri"/>
            </a:endParaRPr>
          </a:p>
          <a:p>
            <a:pPr marL="0" indent="0">
              <a:buNone/>
            </a:pPr>
            <a:endParaRPr lang="en-US" sz="3200" dirty="0">
              <a:solidFill>
                <a:srgbClr val="FFFFFF"/>
              </a:solidFill>
            </a:endParaRPr>
          </a:p>
          <a:p>
            <a:pPr marL="0" indent="0">
              <a:buNone/>
            </a:pPr>
            <a:r>
              <a:rPr lang="en-US" sz="3200" dirty="0">
                <a:solidFill>
                  <a:srgbClr val="FFFFFF"/>
                </a:solidFill>
              </a:rPr>
              <a:t>Note: the rate changes for each car - especially luxury cars.  </a:t>
            </a:r>
          </a:p>
          <a:p>
            <a:pPr marL="0" indent="0">
              <a:buNone/>
            </a:pPr>
            <a:endParaRPr lang="en-US" dirty="0">
              <a:solidFill>
                <a:srgbClr val="FFFFFF"/>
              </a:solidFill>
            </a:endParaRPr>
          </a:p>
          <a:p>
            <a:pPr marL="0" indent="0">
              <a:buNone/>
            </a:pPr>
            <a:endParaRPr lang="en-US" dirty="0">
              <a:solidFill>
                <a:srgbClr val="FFFFFF"/>
              </a:solidFill>
            </a:endParaRPr>
          </a:p>
          <a:p>
            <a:pPr marL="0" indent="0">
              <a:buNone/>
            </a:pPr>
            <a:endParaRPr lang="en-US" sz="4400" dirty="0">
              <a:solidFill>
                <a:srgbClr val="FFFFFF"/>
              </a:solidFill>
            </a:endParaRPr>
          </a:p>
        </p:txBody>
      </p:sp>
      <p:pic>
        <p:nvPicPr>
          <p:cNvPr id="10" name="Content Placeholder 4" descr="A picture containing drawing&#10;&#10;Description automatically generated">
            <a:extLst>
              <a:ext uri="{FF2B5EF4-FFF2-40B4-BE49-F238E27FC236}">
                <a16:creationId xmlns:a16="http://schemas.microsoft.com/office/drawing/2014/main" id="{929C61CD-F588-4C9A-9058-BBC65CBB60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3" y="6492875"/>
            <a:ext cx="1265307" cy="302469"/>
          </a:xfrm>
          <a:prstGeom prst="rect">
            <a:avLst/>
          </a:prstGeom>
        </p:spPr>
      </p:pic>
    </p:spTree>
    <p:extLst>
      <p:ext uri="{BB962C8B-B14F-4D97-AF65-F5344CB8AC3E}">
        <p14:creationId xmlns:p14="http://schemas.microsoft.com/office/powerpoint/2010/main" val="420536305"/>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8" ma:contentTypeDescription="Create a new document." ma:contentTypeScope="" ma:versionID="13f89c89facd75f8395265018d4358f4">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581aacb04528b0042f3949ee2685f352"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bjectDetectorVersions" minOccurs="0"/>
                <xsd:element ref="ns2:MediaServiceSearchPropertie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13756ff-49a0-4149-ba65-c287ad8cbf17"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8aa5a7e-b3da-4d81-9ba2-0a76b6fdb26d}" ma:internalName="TaxCatchAll" ma:showField="CatchAllData" ma:web="54ea286b-6133-493e-862c-ac240d2b25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c809939-901c-4e44-b75a-4ed6930e9425">
      <Terms xmlns="http://schemas.microsoft.com/office/infopath/2007/PartnerControls"/>
    </lcf76f155ced4ddcb4097134ff3c332f>
    <TaxCatchAll xmlns="54ea286b-6133-493e-862c-ac240d2b25f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C14830-F481-44B6-99BF-C9A0B6D28C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AE2EECF-337E-4462-B1D6-7EC722A32365}">
  <ds:schemaRefs>
    <ds:schemaRef ds:uri="http://purl.org/dc/elements/1.1/"/>
    <ds:schemaRef ds:uri="http://schemas.microsoft.com/office/2006/documentManagement/types"/>
    <ds:schemaRef ds:uri="http://schemas.openxmlformats.org/package/2006/metadata/core-properties"/>
    <ds:schemaRef ds:uri="http://www.w3.org/XML/1998/namespace"/>
    <ds:schemaRef ds:uri="http://purl.org/dc/terms/"/>
    <ds:schemaRef ds:uri="http://schemas.microsoft.com/office/2006/metadata/properties"/>
    <ds:schemaRef ds:uri="http://purl.org/dc/dcmitype/"/>
    <ds:schemaRef ds:uri="http://schemas.microsoft.com/office/infopath/2007/PartnerControls"/>
    <ds:schemaRef ds:uri="54ea286b-6133-493e-862c-ac240d2b25ff"/>
    <ds:schemaRef ds:uri="dc809939-901c-4e44-b75a-4ed6930e9425"/>
  </ds:schemaRefs>
</ds:datastoreItem>
</file>

<file path=customXml/itemProps3.xml><?xml version="1.0" encoding="utf-8"?>
<ds:datastoreItem xmlns:ds="http://schemas.openxmlformats.org/officeDocument/2006/customXml" ds:itemID="{141BA070-C5EC-48CE-BC65-10D9277BAB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TotalTime>
  <Words>1000</Words>
  <Application>Microsoft Office PowerPoint</Application>
  <PresentationFormat>Widescreen</PresentationFormat>
  <Paragraphs>92</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Cambria Math</vt:lpstr>
      <vt:lpstr>Office Theme</vt:lpstr>
      <vt:lpstr>Exponential Decay</vt:lpstr>
      <vt:lpstr>Decay  vs. Growth</vt:lpstr>
      <vt:lpstr>Exponential Decay</vt:lpstr>
      <vt:lpstr>Car Buying 101</vt:lpstr>
      <vt:lpstr>Your car decreases in value because…</vt:lpstr>
      <vt:lpstr>Now, let’s buy a car! </vt:lpstr>
      <vt:lpstr>PowerPoint Presentation</vt:lpstr>
      <vt:lpstr>Time</vt:lpstr>
      <vt:lpstr>Rate of Depreciation</vt:lpstr>
      <vt:lpstr>Side Note: </vt:lpstr>
      <vt:lpstr>Let’s plug in our info to find out what your 2010 Honda Civic is worth in 2020…</vt:lpstr>
      <vt:lpstr>Were we close?</vt:lpstr>
      <vt:lpstr>Our Honda Civic (with a clean title) now sells in the $6,000-$7,000 range! Our math worked! </vt:lpstr>
      <vt:lpstr>Now, let’s try the same equation for a 2010 BMW 7 Series - </vt:lpstr>
      <vt:lpstr>Did the math work? </vt:lpstr>
      <vt:lpstr>Luxury Cars Depreciate at a higher rate because… </vt:lpstr>
      <vt:lpstr>Exponential Decay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Exponential Decay</dc:title>
  <dc:creator>Kristin Mullady</dc:creator>
  <cp:lastModifiedBy>Dana Eaton</cp:lastModifiedBy>
  <cp:revision>8</cp:revision>
  <dcterms:created xsi:type="dcterms:W3CDTF">2020-04-29T16:45:37Z</dcterms:created>
  <dcterms:modified xsi:type="dcterms:W3CDTF">2024-04-03T17:22:28Z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y fmtid="{D5CDD505-2E9C-101B-9397-08002B2CF9AE}" pid="3" name="MediaServiceImageTags">
    <vt:lpwstr/>
  </property>
</Properties>
</file>