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58" r:id="rId7"/>
    <p:sldId id="259" r:id="rId8"/>
    <p:sldId id="260" r:id="rId9"/>
    <p:sldId id="261" r:id="rId10"/>
    <p:sldId id="262" r:id="rId11"/>
    <p:sldId id="263" r:id="rId12"/>
    <p:sldId id="264" r:id="rId13"/>
    <p:sldId id="265" r:id="rId14"/>
    <p:sldId id="266"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_rels/data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_rels/drawing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72FC3861-BCB5-4929-9E9D-B59BE1E05CB9}"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EE445380-7376-4FBC-8CD2-A5FC611FBF08}">
      <dgm:prSet/>
      <dgm:spPr/>
      <dgm:t>
        <a:bodyPr/>
        <a:lstStyle/>
        <a:p>
          <a:r>
            <a:rPr lang="en-US"/>
            <a:t>Paid Leave</a:t>
          </a:r>
        </a:p>
      </dgm:t>
    </dgm:pt>
    <dgm:pt modelId="{8A298267-02E4-4454-B1E8-73F7122F9EFB}" type="parTrans" cxnId="{C35F62E1-03FE-4100-9B45-CC0AC0FE663D}">
      <dgm:prSet/>
      <dgm:spPr/>
      <dgm:t>
        <a:bodyPr/>
        <a:lstStyle/>
        <a:p>
          <a:endParaRPr lang="en-US"/>
        </a:p>
      </dgm:t>
    </dgm:pt>
    <dgm:pt modelId="{51787783-2828-4EDB-920D-8A2F4E346887}" type="sibTrans" cxnId="{C35F62E1-03FE-4100-9B45-CC0AC0FE663D}">
      <dgm:prSet/>
      <dgm:spPr/>
      <dgm:t>
        <a:bodyPr/>
        <a:lstStyle/>
        <a:p>
          <a:endParaRPr lang="en-US"/>
        </a:p>
      </dgm:t>
    </dgm:pt>
    <dgm:pt modelId="{7F67CF0F-1F1E-4A9C-BAF1-A58532C9A288}">
      <dgm:prSet/>
      <dgm:spPr/>
      <dgm:t>
        <a:bodyPr/>
        <a:lstStyle/>
        <a:p>
          <a:r>
            <a:rPr lang="en-US"/>
            <a:t>Health Insurance</a:t>
          </a:r>
        </a:p>
      </dgm:t>
    </dgm:pt>
    <dgm:pt modelId="{C6AC558F-ACC7-490D-AA7E-ADEA0005D941}" type="parTrans" cxnId="{6018655F-C253-448B-8EA7-C2C7BE92CF0F}">
      <dgm:prSet/>
      <dgm:spPr/>
      <dgm:t>
        <a:bodyPr/>
        <a:lstStyle/>
        <a:p>
          <a:endParaRPr lang="en-US"/>
        </a:p>
      </dgm:t>
    </dgm:pt>
    <dgm:pt modelId="{63F9599C-6A5B-4388-84CA-5A43F0A70037}" type="sibTrans" cxnId="{6018655F-C253-448B-8EA7-C2C7BE92CF0F}">
      <dgm:prSet/>
      <dgm:spPr/>
      <dgm:t>
        <a:bodyPr/>
        <a:lstStyle/>
        <a:p>
          <a:endParaRPr lang="en-US"/>
        </a:p>
      </dgm:t>
    </dgm:pt>
    <dgm:pt modelId="{133AF4B3-1296-473E-8FA5-6D0A3E3CAE99}">
      <dgm:prSet/>
      <dgm:spPr/>
      <dgm:t>
        <a:bodyPr/>
        <a:lstStyle/>
        <a:p>
          <a:r>
            <a:rPr lang="en-US"/>
            <a:t>Retirement Savings Plan</a:t>
          </a:r>
        </a:p>
      </dgm:t>
    </dgm:pt>
    <dgm:pt modelId="{08BCEA1D-D5CE-498D-805B-850B3D896792}" type="parTrans" cxnId="{05E8887C-D3CE-41FD-9C4B-D90A2EE3ABB1}">
      <dgm:prSet/>
      <dgm:spPr/>
      <dgm:t>
        <a:bodyPr/>
        <a:lstStyle/>
        <a:p>
          <a:endParaRPr lang="en-US"/>
        </a:p>
      </dgm:t>
    </dgm:pt>
    <dgm:pt modelId="{E99A262C-B36D-4777-AD5D-C619EEF02D21}" type="sibTrans" cxnId="{05E8887C-D3CE-41FD-9C4B-D90A2EE3ABB1}">
      <dgm:prSet/>
      <dgm:spPr/>
      <dgm:t>
        <a:bodyPr/>
        <a:lstStyle/>
        <a:p>
          <a:endParaRPr lang="en-US"/>
        </a:p>
      </dgm:t>
    </dgm:pt>
    <dgm:pt modelId="{E56AD4B7-D41F-4277-B389-029A7C39F3A9}">
      <dgm:prSet/>
      <dgm:spPr/>
      <dgm:t>
        <a:bodyPr/>
        <a:lstStyle/>
        <a:p>
          <a:r>
            <a:rPr lang="en-US"/>
            <a:t>Life and Disability Insurance</a:t>
          </a:r>
        </a:p>
      </dgm:t>
    </dgm:pt>
    <dgm:pt modelId="{3832587B-49E9-4D46-A18F-B668963AF208}" type="parTrans" cxnId="{C00EFF80-996C-4C82-A069-FB3EEFEC57F6}">
      <dgm:prSet/>
      <dgm:spPr/>
      <dgm:t>
        <a:bodyPr/>
        <a:lstStyle/>
        <a:p>
          <a:endParaRPr lang="en-US"/>
        </a:p>
      </dgm:t>
    </dgm:pt>
    <dgm:pt modelId="{08C20F6B-6870-4024-852A-7DE64D273B60}" type="sibTrans" cxnId="{C00EFF80-996C-4C82-A069-FB3EEFEC57F6}">
      <dgm:prSet/>
      <dgm:spPr/>
      <dgm:t>
        <a:bodyPr/>
        <a:lstStyle/>
        <a:p>
          <a:endParaRPr lang="en-US"/>
        </a:p>
      </dgm:t>
    </dgm:pt>
    <dgm:pt modelId="{C4787769-6A70-4EE3-B125-58891AF71ECA}">
      <dgm:prSet/>
      <dgm:spPr/>
      <dgm:t>
        <a:bodyPr/>
        <a:lstStyle/>
        <a:p>
          <a:r>
            <a:rPr lang="en-US"/>
            <a:t>Tuition Assistance</a:t>
          </a:r>
        </a:p>
      </dgm:t>
    </dgm:pt>
    <dgm:pt modelId="{4E75EA63-4AE6-4079-8AA6-DB61BC06F882}" type="parTrans" cxnId="{C5CA0E61-56AD-4480-9992-08F47AF8D64F}">
      <dgm:prSet/>
      <dgm:spPr/>
      <dgm:t>
        <a:bodyPr/>
        <a:lstStyle/>
        <a:p>
          <a:endParaRPr lang="en-US"/>
        </a:p>
      </dgm:t>
    </dgm:pt>
    <dgm:pt modelId="{681191BB-23A9-4C93-8CB4-302735DA8C10}" type="sibTrans" cxnId="{C5CA0E61-56AD-4480-9992-08F47AF8D64F}">
      <dgm:prSet/>
      <dgm:spPr/>
      <dgm:t>
        <a:bodyPr/>
        <a:lstStyle/>
        <a:p>
          <a:endParaRPr lang="en-US"/>
        </a:p>
      </dgm:t>
    </dgm:pt>
    <dgm:pt modelId="{5425D023-48EA-4D65-B8DB-01E3D54DDB43}">
      <dgm:prSet/>
      <dgm:spPr/>
      <dgm:t>
        <a:bodyPr/>
        <a:lstStyle/>
        <a:p>
          <a:r>
            <a:rPr lang="en-US"/>
            <a:t>Training and Professional Development</a:t>
          </a:r>
        </a:p>
      </dgm:t>
    </dgm:pt>
    <dgm:pt modelId="{C84D663E-18FE-4973-AB66-7E7E9389FF83}" type="parTrans" cxnId="{F9F2D51E-04F5-4D2D-A47B-5A70414FDE9C}">
      <dgm:prSet/>
      <dgm:spPr/>
      <dgm:t>
        <a:bodyPr/>
        <a:lstStyle/>
        <a:p>
          <a:endParaRPr lang="en-US"/>
        </a:p>
      </dgm:t>
    </dgm:pt>
    <dgm:pt modelId="{71AF7E51-1E04-452A-A03F-D198B70DD11D}" type="sibTrans" cxnId="{F9F2D51E-04F5-4D2D-A47B-5A70414FDE9C}">
      <dgm:prSet/>
      <dgm:spPr/>
      <dgm:t>
        <a:bodyPr/>
        <a:lstStyle/>
        <a:p>
          <a:endParaRPr lang="en-US"/>
        </a:p>
      </dgm:t>
    </dgm:pt>
    <dgm:pt modelId="{90B147E5-CB31-42D2-A313-B80D97F7B6AD}" type="pres">
      <dgm:prSet presAssocID="{72FC3861-BCB5-4929-9E9D-B59BE1E05CB9}" presName="root" presStyleCnt="0">
        <dgm:presLayoutVars>
          <dgm:dir/>
          <dgm:resizeHandles val="exact"/>
        </dgm:presLayoutVars>
      </dgm:prSet>
      <dgm:spPr/>
    </dgm:pt>
    <dgm:pt modelId="{1B24FCDE-1A09-424A-A309-A03B71FD634F}" type="pres">
      <dgm:prSet presAssocID="{EE445380-7376-4FBC-8CD2-A5FC611FBF08}" presName="compNode" presStyleCnt="0"/>
      <dgm:spPr/>
    </dgm:pt>
    <dgm:pt modelId="{9F4DCA19-7BF5-4FA7-9648-48B8434F9316}" type="pres">
      <dgm:prSet presAssocID="{EE445380-7376-4FBC-8CD2-A5FC611FBF08}" presName="bgRect" presStyleLbl="bgShp" presStyleIdx="0" presStyleCnt="6"/>
      <dgm:spPr/>
    </dgm:pt>
    <dgm:pt modelId="{05972810-8B86-4C11-AE3B-567F70E47E94}" type="pres">
      <dgm:prSet presAssocID="{EE445380-7376-4FBC-8CD2-A5FC611FBF08}"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oney"/>
        </a:ext>
      </dgm:extLst>
    </dgm:pt>
    <dgm:pt modelId="{7ADCCC4F-988F-49D9-A81E-3DD8036D3E96}" type="pres">
      <dgm:prSet presAssocID="{EE445380-7376-4FBC-8CD2-A5FC611FBF08}" presName="spaceRect" presStyleCnt="0"/>
      <dgm:spPr/>
    </dgm:pt>
    <dgm:pt modelId="{62E2A73A-F949-47AC-B588-91788FC8A5E6}" type="pres">
      <dgm:prSet presAssocID="{EE445380-7376-4FBC-8CD2-A5FC611FBF08}" presName="parTx" presStyleLbl="revTx" presStyleIdx="0" presStyleCnt="6">
        <dgm:presLayoutVars>
          <dgm:chMax val="0"/>
          <dgm:chPref val="0"/>
        </dgm:presLayoutVars>
      </dgm:prSet>
      <dgm:spPr/>
    </dgm:pt>
    <dgm:pt modelId="{04595E95-2DCE-4411-8BA5-296D04BEF038}" type="pres">
      <dgm:prSet presAssocID="{51787783-2828-4EDB-920D-8A2F4E346887}" presName="sibTrans" presStyleCnt="0"/>
      <dgm:spPr/>
    </dgm:pt>
    <dgm:pt modelId="{25EFE40C-8C5C-44A2-87C9-5BD5A3B980DC}" type="pres">
      <dgm:prSet presAssocID="{7F67CF0F-1F1E-4A9C-BAF1-A58532C9A288}" presName="compNode" presStyleCnt="0"/>
      <dgm:spPr/>
    </dgm:pt>
    <dgm:pt modelId="{19BF5147-F779-47D8-B3AB-471D6E53EC08}" type="pres">
      <dgm:prSet presAssocID="{7F67CF0F-1F1E-4A9C-BAF1-A58532C9A288}" presName="bgRect" presStyleLbl="bgShp" presStyleIdx="1" presStyleCnt="6"/>
      <dgm:spPr/>
    </dgm:pt>
    <dgm:pt modelId="{572753FB-BDD4-44E2-B951-27DDDEE544FB}" type="pres">
      <dgm:prSet presAssocID="{7F67CF0F-1F1E-4A9C-BAF1-A58532C9A288}"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edical"/>
        </a:ext>
      </dgm:extLst>
    </dgm:pt>
    <dgm:pt modelId="{73D91C41-C945-4F9B-B502-5EC6C3E40E4D}" type="pres">
      <dgm:prSet presAssocID="{7F67CF0F-1F1E-4A9C-BAF1-A58532C9A288}" presName="spaceRect" presStyleCnt="0"/>
      <dgm:spPr/>
    </dgm:pt>
    <dgm:pt modelId="{5513C7A2-6C67-40D3-AC34-762B7E8F192A}" type="pres">
      <dgm:prSet presAssocID="{7F67CF0F-1F1E-4A9C-BAF1-A58532C9A288}" presName="parTx" presStyleLbl="revTx" presStyleIdx="1" presStyleCnt="6">
        <dgm:presLayoutVars>
          <dgm:chMax val="0"/>
          <dgm:chPref val="0"/>
        </dgm:presLayoutVars>
      </dgm:prSet>
      <dgm:spPr/>
    </dgm:pt>
    <dgm:pt modelId="{3CD5442B-72DE-4B75-95CD-1567CCF93CEF}" type="pres">
      <dgm:prSet presAssocID="{63F9599C-6A5B-4388-84CA-5A43F0A70037}" presName="sibTrans" presStyleCnt="0"/>
      <dgm:spPr/>
    </dgm:pt>
    <dgm:pt modelId="{129198A8-2CD3-4C5C-9E51-AF9B307D1CFF}" type="pres">
      <dgm:prSet presAssocID="{133AF4B3-1296-473E-8FA5-6D0A3E3CAE99}" presName="compNode" presStyleCnt="0"/>
      <dgm:spPr/>
    </dgm:pt>
    <dgm:pt modelId="{624F8854-E5D9-4D55-A0D2-BB4D00C22307}" type="pres">
      <dgm:prSet presAssocID="{133AF4B3-1296-473E-8FA5-6D0A3E3CAE99}" presName="bgRect" presStyleLbl="bgShp" presStyleIdx="2" presStyleCnt="6"/>
      <dgm:spPr/>
    </dgm:pt>
    <dgm:pt modelId="{B4A5B701-DF11-4D41-BA27-B1F55A955AAD}" type="pres">
      <dgm:prSet presAssocID="{133AF4B3-1296-473E-8FA5-6D0A3E3CAE99}"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iggy Bank"/>
        </a:ext>
      </dgm:extLst>
    </dgm:pt>
    <dgm:pt modelId="{25CD9A45-516F-444B-A03B-27895A189ED3}" type="pres">
      <dgm:prSet presAssocID="{133AF4B3-1296-473E-8FA5-6D0A3E3CAE99}" presName="spaceRect" presStyleCnt="0"/>
      <dgm:spPr/>
    </dgm:pt>
    <dgm:pt modelId="{2A2F7847-729F-4E69-BA20-ECB6E27F8E63}" type="pres">
      <dgm:prSet presAssocID="{133AF4B3-1296-473E-8FA5-6D0A3E3CAE99}" presName="parTx" presStyleLbl="revTx" presStyleIdx="2" presStyleCnt="6">
        <dgm:presLayoutVars>
          <dgm:chMax val="0"/>
          <dgm:chPref val="0"/>
        </dgm:presLayoutVars>
      </dgm:prSet>
      <dgm:spPr/>
    </dgm:pt>
    <dgm:pt modelId="{0738A14A-F73B-41FA-B61D-1A41E4D590BF}" type="pres">
      <dgm:prSet presAssocID="{E99A262C-B36D-4777-AD5D-C619EEF02D21}" presName="sibTrans" presStyleCnt="0"/>
      <dgm:spPr/>
    </dgm:pt>
    <dgm:pt modelId="{EE16421F-7B7E-4E5D-8D95-5CCA6C805CF6}" type="pres">
      <dgm:prSet presAssocID="{E56AD4B7-D41F-4277-B389-029A7C39F3A9}" presName="compNode" presStyleCnt="0"/>
      <dgm:spPr/>
    </dgm:pt>
    <dgm:pt modelId="{06122605-5651-4D1A-8471-9DB17A7BD945}" type="pres">
      <dgm:prSet presAssocID="{E56AD4B7-D41F-4277-B389-029A7C39F3A9}" presName="bgRect" presStyleLbl="bgShp" presStyleIdx="3" presStyleCnt="6"/>
      <dgm:spPr/>
    </dgm:pt>
    <dgm:pt modelId="{CEEA541A-6C8C-46A7-89A1-072B2A199951}" type="pres">
      <dgm:prSet presAssocID="{E56AD4B7-D41F-4277-B389-029A7C39F3A9}"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New Wheelchair"/>
        </a:ext>
      </dgm:extLst>
    </dgm:pt>
    <dgm:pt modelId="{E400372B-60A0-4394-A5EB-686E8778A7CB}" type="pres">
      <dgm:prSet presAssocID="{E56AD4B7-D41F-4277-B389-029A7C39F3A9}" presName="spaceRect" presStyleCnt="0"/>
      <dgm:spPr/>
    </dgm:pt>
    <dgm:pt modelId="{52247926-F26E-47DF-9181-425E310C4025}" type="pres">
      <dgm:prSet presAssocID="{E56AD4B7-D41F-4277-B389-029A7C39F3A9}" presName="parTx" presStyleLbl="revTx" presStyleIdx="3" presStyleCnt="6">
        <dgm:presLayoutVars>
          <dgm:chMax val="0"/>
          <dgm:chPref val="0"/>
        </dgm:presLayoutVars>
      </dgm:prSet>
      <dgm:spPr/>
    </dgm:pt>
    <dgm:pt modelId="{D3644700-7FAF-49E4-9265-8DAF08C94BEE}" type="pres">
      <dgm:prSet presAssocID="{08C20F6B-6870-4024-852A-7DE64D273B60}" presName="sibTrans" presStyleCnt="0"/>
      <dgm:spPr/>
    </dgm:pt>
    <dgm:pt modelId="{FE8E1697-1163-46B7-9673-A25AF0B99E70}" type="pres">
      <dgm:prSet presAssocID="{C4787769-6A70-4EE3-B125-58891AF71ECA}" presName="compNode" presStyleCnt="0"/>
      <dgm:spPr/>
    </dgm:pt>
    <dgm:pt modelId="{42C3228E-7C2D-4A44-90AD-3539020EB967}" type="pres">
      <dgm:prSet presAssocID="{C4787769-6A70-4EE3-B125-58891AF71ECA}" presName="bgRect" presStyleLbl="bgShp" presStyleIdx="4" presStyleCnt="6"/>
      <dgm:spPr/>
    </dgm:pt>
    <dgm:pt modelId="{353FDA11-9C3D-42DC-987E-D49D76A79D7F}" type="pres">
      <dgm:prSet presAssocID="{C4787769-6A70-4EE3-B125-58891AF71ECA}"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Books"/>
        </a:ext>
      </dgm:extLst>
    </dgm:pt>
    <dgm:pt modelId="{34280F96-6330-4AAF-A2C9-BF16195A52BF}" type="pres">
      <dgm:prSet presAssocID="{C4787769-6A70-4EE3-B125-58891AF71ECA}" presName="spaceRect" presStyleCnt="0"/>
      <dgm:spPr/>
    </dgm:pt>
    <dgm:pt modelId="{BC725AC3-877B-420A-B349-48E878B7FD6E}" type="pres">
      <dgm:prSet presAssocID="{C4787769-6A70-4EE3-B125-58891AF71ECA}" presName="parTx" presStyleLbl="revTx" presStyleIdx="4" presStyleCnt="6">
        <dgm:presLayoutVars>
          <dgm:chMax val="0"/>
          <dgm:chPref val="0"/>
        </dgm:presLayoutVars>
      </dgm:prSet>
      <dgm:spPr/>
    </dgm:pt>
    <dgm:pt modelId="{F423FEBB-25F9-40AD-8FAD-CD2C69A3BB54}" type="pres">
      <dgm:prSet presAssocID="{681191BB-23A9-4C93-8CB4-302735DA8C10}" presName="sibTrans" presStyleCnt="0"/>
      <dgm:spPr/>
    </dgm:pt>
    <dgm:pt modelId="{F3599F8B-9DCF-4B16-8AF2-E019F7EBFF73}" type="pres">
      <dgm:prSet presAssocID="{5425D023-48EA-4D65-B8DB-01E3D54DDB43}" presName="compNode" presStyleCnt="0"/>
      <dgm:spPr/>
    </dgm:pt>
    <dgm:pt modelId="{7F3BA0C7-B82C-4013-B414-C832C1FAC25B}" type="pres">
      <dgm:prSet presAssocID="{5425D023-48EA-4D65-B8DB-01E3D54DDB43}" presName="bgRect" presStyleLbl="bgShp" presStyleIdx="5" presStyleCnt="6"/>
      <dgm:spPr/>
    </dgm:pt>
    <dgm:pt modelId="{DB05ABF7-4033-482E-A2E7-3421527CD02B}" type="pres">
      <dgm:prSet presAssocID="{5425D023-48EA-4D65-B8DB-01E3D54DDB43}"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Teacher"/>
        </a:ext>
      </dgm:extLst>
    </dgm:pt>
    <dgm:pt modelId="{A09D66D5-33AA-4599-93E7-B882AE46243E}" type="pres">
      <dgm:prSet presAssocID="{5425D023-48EA-4D65-B8DB-01E3D54DDB43}" presName="spaceRect" presStyleCnt="0"/>
      <dgm:spPr/>
    </dgm:pt>
    <dgm:pt modelId="{846028F9-B3AC-4A46-99B7-59AB2A1661AB}" type="pres">
      <dgm:prSet presAssocID="{5425D023-48EA-4D65-B8DB-01E3D54DDB43}" presName="parTx" presStyleLbl="revTx" presStyleIdx="5" presStyleCnt="6">
        <dgm:presLayoutVars>
          <dgm:chMax val="0"/>
          <dgm:chPref val="0"/>
        </dgm:presLayoutVars>
      </dgm:prSet>
      <dgm:spPr/>
    </dgm:pt>
  </dgm:ptLst>
  <dgm:cxnLst>
    <dgm:cxn modelId="{A4FA0D1A-5091-47BE-9231-A270842DF533}" type="presOf" srcId="{7F67CF0F-1F1E-4A9C-BAF1-A58532C9A288}" destId="{5513C7A2-6C67-40D3-AC34-762B7E8F192A}" srcOrd="0" destOrd="0" presId="urn:microsoft.com/office/officeart/2018/2/layout/IconVerticalSolidList"/>
    <dgm:cxn modelId="{E110D71C-843B-46D7-98F8-03B1BF145E0C}" type="presOf" srcId="{5425D023-48EA-4D65-B8DB-01E3D54DDB43}" destId="{846028F9-B3AC-4A46-99B7-59AB2A1661AB}" srcOrd="0" destOrd="0" presId="urn:microsoft.com/office/officeart/2018/2/layout/IconVerticalSolidList"/>
    <dgm:cxn modelId="{F9F2D51E-04F5-4D2D-A47B-5A70414FDE9C}" srcId="{72FC3861-BCB5-4929-9E9D-B59BE1E05CB9}" destId="{5425D023-48EA-4D65-B8DB-01E3D54DDB43}" srcOrd="5" destOrd="0" parTransId="{C84D663E-18FE-4973-AB66-7E7E9389FF83}" sibTransId="{71AF7E51-1E04-452A-A03F-D198B70DD11D}"/>
    <dgm:cxn modelId="{C000FA22-4425-4D1C-93AA-C0ACF3536A8C}" type="presOf" srcId="{C4787769-6A70-4EE3-B125-58891AF71ECA}" destId="{BC725AC3-877B-420A-B349-48E878B7FD6E}" srcOrd="0" destOrd="0" presId="urn:microsoft.com/office/officeart/2018/2/layout/IconVerticalSolidList"/>
    <dgm:cxn modelId="{F7D2A65E-8B73-40CF-9531-368D0BBA324D}" type="presOf" srcId="{133AF4B3-1296-473E-8FA5-6D0A3E3CAE99}" destId="{2A2F7847-729F-4E69-BA20-ECB6E27F8E63}" srcOrd="0" destOrd="0" presId="urn:microsoft.com/office/officeart/2018/2/layout/IconVerticalSolidList"/>
    <dgm:cxn modelId="{6018655F-C253-448B-8EA7-C2C7BE92CF0F}" srcId="{72FC3861-BCB5-4929-9E9D-B59BE1E05CB9}" destId="{7F67CF0F-1F1E-4A9C-BAF1-A58532C9A288}" srcOrd="1" destOrd="0" parTransId="{C6AC558F-ACC7-490D-AA7E-ADEA0005D941}" sibTransId="{63F9599C-6A5B-4388-84CA-5A43F0A70037}"/>
    <dgm:cxn modelId="{C5CA0E61-56AD-4480-9992-08F47AF8D64F}" srcId="{72FC3861-BCB5-4929-9E9D-B59BE1E05CB9}" destId="{C4787769-6A70-4EE3-B125-58891AF71ECA}" srcOrd="4" destOrd="0" parTransId="{4E75EA63-4AE6-4079-8AA6-DB61BC06F882}" sibTransId="{681191BB-23A9-4C93-8CB4-302735DA8C10}"/>
    <dgm:cxn modelId="{94B32F43-B047-4009-AE2A-37291B0EF0E6}" type="presOf" srcId="{E56AD4B7-D41F-4277-B389-029A7C39F3A9}" destId="{52247926-F26E-47DF-9181-425E310C4025}" srcOrd="0" destOrd="0" presId="urn:microsoft.com/office/officeart/2018/2/layout/IconVerticalSolidList"/>
    <dgm:cxn modelId="{8814CD76-6914-4FB0-B4BA-C8F0B2B1533D}" type="presOf" srcId="{72FC3861-BCB5-4929-9E9D-B59BE1E05CB9}" destId="{90B147E5-CB31-42D2-A313-B80D97F7B6AD}" srcOrd="0" destOrd="0" presId="urn:microsoft.com/office/officeart/2018/2/layout/IconVerticalSolidList"/>
    <dgm:cxn modelId="{0C701979-B43B-48E0-876A-1D998E9E2550}" type="presOf" srcId="{EE445380-7376-4FBC-8CD2-A5FC611FBF08}" destId="{62E2A73A-F949-47AC-B588-91788FC8A5E6}" srcOrd="0" destOrd="0" presId="urn:microsoft.com/office/officeart/2018/2/layout/IconVerticalSolidList"/>
    <dgm:cxn modelId="{05E8887C-D3CE-41FD-9C4B-D90A2EE3ABB1}" srcId="{72FC3861-BCB5-4929-9E9D-B59BE1E05CB9}" destId="{133AF4B3-1296-473E-8FA5-6D0A3E3CAE99}" srcOrd="2" destOrd="0" parTransId="{08BCEA1D-D5CE-498D-805B-850B3D896792}" sibTransId="{E99A262C-B36D-4777-AD5D-C619EEF02D21}"/>
    <dgm:cxn modelId="{C00EFF80-996C-4C82-A069-FB3EEFEC57F6}" srcId="{72FC3861-BCB5-4929-9E9D-B59BE1E05CB9}" destId="{E56AD4B7-D41F-4277-B389-029A7C39F3A9}" srcOrd="3" destOrd="0" parTransId="{3832587B-49E9-4D46-A18F-B668963AF208}" sibTransId="{08C20F6B-6870-4024-852A-7DE64D273B60}"/>
    <dgm:cxn modelId="{C35F62E1-03FE-4100-9B45-CC0AC0FE663D}" srcId="{72FC3861-BCB5-4929-9E9D-B59BE1E05CB9}" destId="{EE445380-7376-4FBC-8CD2-A5FC611FBF08}" srcOrd="0" destOrd="0" parTransId="{8A298267-02E4-4454-B1E8-73F7122F9EFB}" sibTransId="{51787783-2828-4EDB-920D-8A2F4E346887}"/>
    <dgm:cxn modelId="{A2A18BF6-735A-45D6-8D6C-51C2B4AE1A12}" type="presParOf" srcId="{90B147E5-CB31-42D2-A313-B80D97F7B6AD}" destId="{1B24FCDE-1A09-424A-A309-A03B71FD634F}" srcOrd="0" destOrd="0" presId="urn:microsoft.com/office/officeart/2018/2/layout/IconVerticalSolidList"/>
    <dgm:cxn modelId="{771C5F0A-6EC2-4CE0-99FC-65BFAFF45C99}" type="presParOf" srcId="{1B24FCDE-1A09-424A-A309-A03B71FD634F}" destId="{9F4DCA19-7BF5-4FA7-9648-48B8434F9316}" srcOrd="0" destOrd="0" presId="urn:microsoft.com/office/officeart/2018/2/layout/IconVerticalSolidList"/>
    <dgm:cxn modelId="{6D25B5AE-C499-4261-95C8-1054C07F7055}" type="presParOf" srcId="{1B24FCDE-1A09-424A-A309-A03B71FD634F}" destId="{05972810-8B86-4C11-AE3B-567F70E47E94}" srcOrd="1" destOrd="0" presId="urn:microsoft.com/office/officeart/2018/2/layout/IconVerticalSolidList"/>
    <dgm:cxn modelId="{44CA362D-F62D-4CDC-A1F8-FB7FC4F871CF}" type="presParOf" srcId="{1B24FCDE-1A09-424A-A309-A03B71FD634F}" destId="{7ADCCC4F-988F-49D9-A81E-3DD8036D3E96}" srcOrd="2" destOrd="0" presId="urn:microsoft.com/office/officeart/2018/2/layout/IconVerticalSolidList"/>
    <dgm:cxn modelId="{E416E6CA-6833-40BE-98E1-79439CA672B0}" type="presParOf" srcId="{1B24FCDE-1A09-424A-A309-A03B71FD634F}" destId="{62E2A73A-F949-47AC-B588-91788FC8A5E6}" srcOrd="3" destOrd="0" presId="urn:microsoft.com/office/officeart/2018/2/layout/IconVerticalSolidList"/>
    <dgm:cxn modelId="{2D47F265-2D40-4AA6-AD89-A57E3A8893B8}" type="presParOf" srcId="{90B147E5-CB31-42D2-A313-B80D97F7B6AD}" destId="{04595E95-2DCE-4411-8BA5-296D04BEF038}" srcOrd="1" destOrd="0" presId="urn:microsoft.com/office/officeart/2018/2/layout/IconVerticalSolidList"/>
    <dgm:cxn modelId="{7EEE6070-6F17-49C5-8495-5ABBF31CC5EA}" type="presParOf" srcId="{90B147E5-CB31-42D2-A313-B80D97F7B6AD}" destId="{25EFE40C-8C5C-44A2-87C9-5BD5A3B980DC}" srcOrd="2" destOrd="0" presId="urn:microsoft.com/office/officeart/2018/2/layout/IconVerticalSolidList"/>
    <dgm:cxn modelId="{D20FAED1-B3ED-4C78-A9DB-ACCAA55995AF}" type="presParOf" srcId="{25EFE40C-8C5C-44A2-87C9-5BD5A3B980DC}" destId="{19BF5147-F779-47D8-B3AB-471D6E53EC08}" srcOrd="0" destOrd="0" presId="urn:microsoft.com/office/officeart/2018/2/layout/IconVerticalSolidList"/>
    <dgm:cxn modelId="{E79D3225-822A-48F0-9193-0D3CA10F2FA1}" type="presParOf" srcId="{25EFE40C-8C5C-44A2-87C9-5BD5A3B980DC}" destId="{572753FB-BDD4-44E2-B951-27DDDEE544FB}" srcOrd="1" destOrd="0" presId="urn:microsoft.com/office/officeart/2018/2/layout/IconVerticalSolidList"/>
    <dgm:cxn modelId="{0B777F3A-FCB2-4FBF-972E-6D84356C0931}" type="presParOf" srcId="{25EFE40C-8C5C-44A2-87C9-5BD5A3B980DC}" destId="{73D91C41-C945-4F9B-B502-5EC6C3E40E4D}" srcOrd="2" destOrd="0" presId="urn:microsoft.com/office/officeart/2018/2/layout/IconVerticalSolidList"/>
    <dgm:cxn modelId="{D24ECC0A-8942-437C-A119-C1F3B1A92C36}" type="presParOf" srcId="{25EFE40C-8C5C-44A2-87C9-5BD5A3B980DC}" destId="{5513C7A2-6C67-40D3-AC34-762B7E8F192A}" srcOrd="3" destOrd="0" presId="urn:microsoft.com/office/officeart/2018/2/layout/IconVerticalSolidList"/>
    <dgm:cxn modelId="{18505C25-3E59-4A35-A1BA-874885F26E64}" type="presParOf" srcId="{90B147E5-CB31-42D2-A313-B80D97F7B6AD}" destId="{3CD5442B-72DE-4B75-95CD-1567CCF93CEF}" srcOrd="3" destOrd="0" presId="urn:microsoft.com/office/officeart/2018/2/layout/IconVerticalSolidList"/>
    <dgm:cxn modelId="{D0F9414D-B44D-47FD-879D-908D41A385B3}" type="presParOf" srcId="{90B147E5-CB31-42D2-A313-B80D97F7B6AD}" destId="{129198A8-2CD3-4C5C-9E51-AF9B307D1CFF}" srcOrd="4" destOrd="0" presId="urn:microsoft.com/office/officeart/2018/2/layout/IconVerticalSolidList"/>
    <dgm:cxn modelId="{684AA1B5-80DE-4A23-B0EB-315207E50F96}" type="presParOf" srcId="{129198A8-2CD3-4C5C-9E51-AF9B307D1CFF}" destId="{624F8854-E5D9-4D55-A0D2-BB4D00C22307}" srcOrd="0" destOrd="0" presId="urn:microsoft.com/office/officeart/2018/2/layout/IconVerticalSolidList"/>
    <dgm:cxn modelId="{E8525A9C-2DEB-43FA-A32F-F879ABD5E94B}" type="presParOf" srcId="{129198A8-2CD3-4C5C-9E51-AF9B307D1CFF}" destId="{B4A5B701-DF11-4D41-BA27-B1F55A955AAD}" srcOrd="1" destOrd="0" presId="urn:microsoft.com/office/officeart/2018/2/layout/IconVerticalSolidList"/>
    <dgm:cxn modelId="{7908D2F2-B798-4323-BF21-85A89DF2A4D6}" type="presParOf" srcId="{129198A8-2CD3-4C5C-9E51-AF9B307D1CFF}" destId="{25CD9A45-516F-444B-A03B-27895A189ED3}" srcOrd="2" destOrd="0" presId="urn:microsoft.com/office/officeart/2018/2/layout/IconVerticalSolidList"/>
    <dgm:cxn modelId="{D5E462EB-1009-48F8-AC43-21CC3D824B38}" type="presParOf" srcId="{129198A8-2CD3-4C5C-9E51-AF9B307D1CFF}" destId="{2A2F7847-729F-4E69-BA20-ECB6E27F8E63}" srcOrd="3" destOrd="0" presId="urn:microsoft.com/office/officeart/2018/2/layout/IconVerticalSolidList"/>
    <dgm:cxn modelId="{D62F9A50-9AC6-4B67-B0D3-18FB69A8B0DF}" type="presParOf" srcId="{90B147E5-CB31-42D2-A313-B80D97F7B6AD}" destId="{0738A14A-F73B-41FA-B61D-1A41E4D590BF}" srcOrd="5" destOrd="0" presId="urn:microsoft.com/office/officeart/2018/2/layout/IconVerticalSolidList"/>
    <dgm:cxn modelId="{C812586A-CDC3-4CB5-AD55-03E107B6293C}" type="presParOf" srcId="{90B147E5-CB31-42D2-A313-B80D97F7B6AD}" destId="{EE16421F-7B7E-4E5D-8D95-5CCA6C805CF6}" srcOrd="6" destOrd="0" presId="urn:microsoft.com/office/officeart/2018/2/layout/IconVerticalSolidList"/>
    <dgm:cxn modelId="{26B77DC6-893D-48FE-8188-DF204F75C7A7}" type="presParOf" srcId="{EE16421F-7B7E-4E5D-8D95-5CCA6C805CF6}" destId="{06122605-5651-4D1A-8471-9DB17A7BD945}" srcOrd="0" destOrd="0" presId="urn:microsoft.com/office/officeart/2018/2/layout/IconVerticalSolidList"/>
    <dgm:cxn modelId="{489E44FA-7574-4788-993E-6233F490F16C}" type="presParOf" srcId="{EE16421F-7B7E-4E5D-8D95-5CCA6C805CF6}" destId="{CEEA541A-6C8C-46A7-89A1-072B2A199951}" srcOrd="1" destOrd="0" presId="urn:microsoft.com/office/officeart/2018/2/layout/IconVerticalSolidList"/>
    <dgm:cxn modelId="{6C9C2616-A430-45FF-A16F-D60C76CAF3D0}" type="presParOf" srcId="{EE16421F-7B7E-4E5D-8D95-5CCA6C805CF6}" destId="{E400372B-60A0-4394-A5EB-686E8778A7CB}" srcOrd="2" destOrd="0" presId="urn:microsoft.com/office/officeart/2018/2/layout/IconVerticalSolidList"/>
    <dgm:cxn modelId="{DA744FE7-C76C-4A88-BEB0-F9398EBB634A}" type="presParOf" srcId="{EE16421F-7B7E-4E5D-8D95-5CCA6C805CF6}" destId="{52247926-F26E-47DF-9181-425E310C4025}" srcOrd="3" destOrd="0" presId="urn:microsoft.com/office/officeart/2018/2/layout/IconVerticalSolidList"/>
    <dgm:cxn modelId="{3D899EAC-2014-4A0E-89CD-CBFAD41F832F}" type="presParOf" srcId="{90B147E5-CB31-42D2-A313-B80D97F7B6AD}" destId="{D3644700-7FAF-49E4-9265-8DAF08C94BEE}" srcOrd="7" destOrd="0" presId="urn:microsoft.com/office/officeart/2018/2/layout/IconVerticalSolidList"/>
    <dgm:cxn modelId="{B417BE1D-87E8-4043-90C2-17FFC6E743D4}" type="presParOf" srcId="{90B147E5-CB31-42D2-A313-B80D97F7B6AD}" destId="{FE8E1697-1163-46B7-9673-A25AF0B99E70}" srcOrd="8" destOrd="0" presId="urn:microsoft.com/office/officeart/2018/2/layout/IconVerticalSolidList"/>
    <dgm:cxn modelId="{7C8F6FD0-9425-4F38-B753-65A563888EC7}" type="presParOf" srcId="{FE8E1697-1163-46B7-9673-A25AF0B99E70}" destId="{42C3228E-7C2D-4A44-90AD-3539020EB967}" srcOrd="0" destOrd="0" presId="urn:microsoft.com/office/officeart/2018/2/layout/IconVerticalSolidList"/>
    <dgm:cxn modelId="{95ACCCF0-A994-4295-B8E8-C8F69EBB9F32}" type="presParOf" srcId="{FE8E1697-1163-46B7-9673-A25AF0B99E70}" destId="{353FDA11-9C3D-42DC-987E-D49D76A79D7F}" srcOrd="1" destOrd="0" presId="urn:microsoft.com/office/officeart/2018/2/layout/IconVerticalSolidList"/>
    <dgm:cxn modelId="{4CBE7E92-B826-426C-A851-0685D03BA6F8}" type="presParOf" srcId="{FE8E1697-1163-46B7-9673-A25AF0B99E70}" destId="{34280F96-6330-4AAF-A2C9-BF16195A52BF}" srcOrd="2" destOrd="0" presId="urn:microsoft.com/office/officeart/2018/2/layout/IconVerticalSolidList"/>
    <dgm:cxn modelId="{183B67DA-3A88-41AC-A496-22AD56DB509C}" type="presParOf" srcId="{FE8E1697-1163-46B7-9673-A25AF0B99E70}" destId="{BC725AC3-877B-420A-B349-48E878B7FD6E}" srcOrd="3" destOrd="0" presId="urn:microsoft.com/office/officeart/2018/2/layout/IconVerticalSolidList"/>
    <dgm:cxn modelId="{F82D7011-B4B9-46F5-9A69-2682226A1EE1}" type="presParOf" srcId="{90B147E5-CB31-42D2-A313-B80D97F7B6AD}" destId="{F423FEBB-25F9-40AD-8FAD-CD2C69A3BB54}" srcOrd="9" destOrd="0" presId="urn:microsoft.com/office/officeart/2018/2/layout/IconVerticalSolidList"/>
    <dgm:cxn modelId="{1E1144A9-ED69-408B-B548-B3CE188AB1BD}" type="presParOf" srcId="{90B147E5-CB31-42D2-A313-B80D97F7B6AD}" destId="{F3599F8B-9DCF-4B16-8AF2-E019F7EBFF73}" srcOrd="10" destOrd="0" presId="urn:microsoft.com/office/officeart/2018/2/layout/IconVerticalSolidList"/>
    <dgm:cxn modelId="{8EF1FAF6-2902-4807-9383-A8AC239807BA}" type="presParOf" srcId="{F3599F8B-9DCF-4B16-8AF2-E019F7EBFF73}" destId="{7F3BA0C7-B82C-4013-B414-C832C1FAC25B}" srcOrd="0" destOrd="0" presId="urn:microsoft.com/office/officeart/2018/2/layout/IconVerticalSolidList"/>
    <dgm:cxn modelId="{8A4712E7-2DEF-4091-BBFC-2B606F294809}" type="presParOf" srcId="{F3599F8B-9DCF-4B16-8AF2-E019F7EBFF73}" destId="{DB05ABF7-4033-482E-A2E7-3421527CD02B}" srcOrd="1" destOrd="0" presId="urn:microsoft.com/office/officeart/2018/2/layout/IconVerticalSolidList"/>
    <dgm:cxn modelId="{39D006DB-3893-4AA6-9C71-072E0DEE9BD3}" type="presParOf" srcId="{F3599F8B-9DCF-4B16-8AF2-E019F7EBFF73}" destId="{A09D66D5-33AA-4599-93E7-B882AE46243E}" srcOrd="2" destOrd="0" presId="urn:microsoft.com/office/officeart/2018/2/layout/IconVerticalSolidList"/>
    <dgm:cxn modelId="{BFA8A65C-163D-49DD-B343-5E9C2FAD6C41}" type="presParOf" srcId="{F3599F8B-9DCF-4B16-8AF2-E019F7EBFF73}" destId="{846028F9-B3AC-4A46-99B7-59AB2A1661A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4DCA19-7BF5-4FA7-9648-48B8434F9316}">
      <dsp:nvSpPr>
        <dsp:cNvPr id="0" name=""/>
        <dsp:cNvSpPr/>
      </dsp:nvSpPr>
      <dsp:spPr>
        <a:xfrm>
          <a:off x="0" y="1903"/>
          <a:ext cx="6513603" cy="811257"/>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5972810-8B86-4C11-AE3B-567F70E47E94}">
      <dsp:nvSpPr>
        <dsp:cNvPr id="0" name=""/>
        <dsp:cNvSpPr/>
      </dsp:nvSpPr>
      <dsp:spPr>
        <a:xfrm>
          <a:off x="245405" y="184436"/>
          <a:ext cx="446191" cy="44619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2E2A73A-F949-47AC-B588-91788FC8A5E6}">
      <dsp:nvSpPr>
        <dsp:cNvPr id="0" name=""/>
        <dsp:cNvSpPr/>
      </dsp:nvSpPr>
      <dsp:spPr>
        <a:xfrm>
          <a:off x="937002" y="1903"/>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90000"/>
            </a:lnSpc>
            <a:spcBef>
              <a:spcPct val="0"/>
            </a:spcBef>
            <a:spcAft>
              <a:spcPct val="35000"/>
            </a:spcAft>
            <a:buNone/>
          </a:pPr>
          <a:r>
            <a:rPr lang="en-US" sz="1900" kern="1200"/>
            <a:t>Paid Leave</a:t>
          </a:r>
        </a:p>
      </dsp:txBody>
      <dsp:txXfrm>
        <a:off x="937002" y="1903"/>
        <a:ext cx="5576601" cy="811257"/>
      </dsp:txXfrm>
    </dsp:sp>
    <dsp:sp modelId="{19BF5147-F779-47D8-B3AB-471D6E53EC08}">
      <dsp:nvSpPr>
        <dsp:cNvPr id="0" name=""/>
        <dsp:cNvSpPr/>
      </dsp:nvSpPr>
      <dsp:spPr>
        <a:xfrm>
          <a:off x="0" y="1015975"/>
          <a:ext cx="6513603" cy="811257"/>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72753FB-BDD4-44E2-B951-27DDDEE544FB}">
      <dsp:nvSpPr>
        <dsp:cNvPr id="0" name=""/>
        <dsp:cNvSpPr/>
      </dsp:nvSpPr>
      <dsp:spPr>
        <a:xfrm>
          <a:off x="245405" y="1198508"/>
          <a:ext cx="446191" cy="44619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513C7A2-6C67-40D3-AC34-762B7E8F192A}">
      <dsp:nvSpPr>
        <dsp:cNvPr id="0" name=""/>
        <dsp:cNvSpPr/>
      </dsp:nvSpPr>
      <dsp:spPr>
        <a:xfrm>
          <a:off x="937002" y="1015975"/>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90000"/>
            </a:lnSpc>
            <a:spcBef>
              <a:spcPct val="0"/>
            </a:spcBef>
            <a:spcAft>
              <a:spcPct val="35000"/>
            </a:spcAft>
            <a:buNone/>
          </a:pPr>
          <a:r>
            <a:rPr lang="en-US" sz="1900" kern="1200"/>
            <a:t>Health Insurance</a:t>
          </a:r>
        </a:p>
      </dsp:txBody>
      <dsp:txXfrm>
        <a:off x="937002" y="1015975"/>
        <a:ext cx="5576601" cy="811257"/>
      </dsp:txXfrm>
    </dsp:sp>
    <dsp:sp modelId="{624F8854-E5D9-4D55-A0D2-BB4D00C22307}">
      <dsp:nvSpPr>
        <dsp:cNvPr id="0" name=""/>
        <dsp:cNvSpPr/>
      </dsp:nvSpPr>
      <dsp:spPr>
        <a:xfrm>
          <a:off x="0" y="2030048"/>
          <a:ext cx="6513603" cy="811257"/>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4A5B701-DF11-4D41-BA27-B1F55A955AAD}">
      <dsp:nvSpPr>
        <dsp:cNvPr id="0" name=""/>
        <dsp:cNvSpPr/>
      </dsp:nvSpPr>
      <dsp:spPr>
        <a:xfrm>
          <a:off x="245405" y="2212581"/>
          <a:ext cx="446191" cy="44619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A2F7847-729F-4E69-BA20-ECB6E27F8E63}">
      <dsp:nvSpPr>
        <dsp:cNvPr id="0" name=""/>
        <dsp:cNvSpPr/>
      </dsp:nvSpPr>
      <dsp:spPr>
        <a:xfrm>
          <a:off x="937002" y="2030048"/>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90000"/>
            </a:lnSpc>
            <a:spcBef>
              <a:spcPct val="0"/>
            </a:spcBef>
            <a:spcAft>
              <a:spcPct val="35000"/>
            </a:spcAft>
            <a:buNone/>
          </a:pPr>
          <a:r>
            <a:rPr lang="en-US" sz="1900" kern="1200"/>
            <a:t>Retirement Savings Plan</a:t>
          </a:r>
        </a:p>
      </dsp:txBody>
      <dsp:txXfrm>
        <a:off x="937002" y="2030048"/>
        <a:ext cx="5576601" cy="811257"/>
      </dsp:txXfrm>
    </dsp:sp>
    <dsp:sp modelId="{06122605-5651-4D1A-8471-9DB17A7BD945}">
      <dsp:nvSpPr>
        <dsp:cNvPr id="0" name=""/>
        <dsp:cNvSpPr/>
      </dsp:nvSpPr>
      <dsp:spPr>
        <a:xfrm>
          <a:off x="0" y="3044120"/>
          <a:ext cx="6513603" cy="811257"/>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EA541A-6C8C-46A7-89A1-072B2A199951}">
      <dsp:nvSpPr>
        <dsp:cNvPr id="0" name=""/>
        <dsp:cNvSpPr/>
      </dsp:nvSpPr>
      <dsp:spPr>
        <a:xfrm>
          <a:off x="245405" y="3226653"/>
          <a:ext cx="446191" cy="44619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2247926-F26E-47DF-9181-425E310C4025}">
      <dsp:nvSpPr>
        <dsp:cNvPr id="0" name=""/>
        <dsp:cNvSpPr/>
      </dsp:nvSpPr>
      <dsp:spPr>
        <a:xfrm>
          <a:off x="937002" y="3044120"/>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90000"/>
            </a:lnSpc>
            <a:spcBef>
              <a:spcPct val="0"/>
            </a:spcBef>
            <a:spcAft>
              <a:spcPct val="35000"/>
            </a:spcAft>
            <a:buNone/>
          </a:pPr>
          <a:r>
            <a:rPr lang="en-US" sz="1900" kern="1200"/>
            <a:t>Life and Disability Insurance</a:t>
          </a:r>
        </a:p>
      </dsp:txBody>
      <dsp:txXfrm>
        <a:off x="937002" y="3044120"/>
        <a:ext cx="5576601" cy="811257"/>
      </dsp:txXfrm>
    </dsp:sp>
    <dsp:sp modelId="{42C3228E-7C2D-4A44-90AD-3539020EB967}">
      <dsp:nvSpPr>
        <dsp:cNvPr id="0" name=""/>
        <dsp:cNvSpPr/>
      </dsp:nvSpPr>
      <dsp:spPr>
        <a:xfrm>
          <a:off x="0" y="4058192"/>
          <a:ext cx="6513603" cy="811257"/>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3FDA11-9C3D-42DC-987E-D49D76A79D7F}">
      <dsp:nvSpPr>
        <dsp:cNvPr id="0" name=""/>
        <dsp:cNvSpPr/>
      </dsp:nvSpPr>
      <dsp:spPr>
        <a:xfrm>
          <a:off x="245405" y="4240725"/>
          <a:ext cx="446191" cy="446191"/>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C725AC3-877B-420A-B349-48E878B7FD6E}">
      <dsp:nvSpPr>
        <dsp:cNvPr id="0" name=""/>
        <dsp:cNvSpPr/>
      </dsp:nvSpPr>
      <dsp:spPr>
        <a:xfrm>
          <a:off x="937002" y="4058192"/>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90000"/>
            </a:lnSpc>
            <a:spcBef>
              <a:spcPct val="0"/>
            </a:spcBef>
            <a:spcAft>
              <a:spcPct val="35000"/>
            </a:spcAft>
            <a:buNone/>
          </a:pPr>
          <a:r>
            <a:rPr lang="en-US" sz="1900" kern="1200"/>
            <a:t>Tuition Assistance</a:t>
          </a:r>
        </a:p>
      </dsp:txBody>
      <dsp:txXfrm>
        <a:off x="937002" y="4058192"/>
        <a:ext cx="5576601" cy="811257"/>
      </dsp:txXfrm>
    </dsp:sp>
    <dsp:sp modelId="{7F3BA0C7-B82C-4013-B414-C832C1FAC25B}">
      <dsp:nvSpPr>
        <dsp:cNvPr id="0" name=""/>
        <dsp:cNvSpPr/>
      </dsp:nvSpPr>
      <dsp:spPr>
        <a:xfrm>
          <a:off x="0" y="5072264"/>
          <a:ext cx="6513603" cy="811257"/>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B05ABF7-4033-482E-A2E7-3421527CD02B}">
      <dsp:nvSpPr>
        <dsp:cNvPr id="0" name=""/>
        <dsp:cNvSpPr/>
      </dsp:nvSpPr>
      <dsp:spPr>
        <a:xfrm>
          <a:off x="245405" y="5254797"/>
          <a:ext cx="446191" cy="446191"/>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46028F9-B3AC-4A46-99B7-59AB2A1661AB}">
      <dsp:nvSpPr>
        <dsp:cNvPr id="0" name=""/>
        <dsp:cNvSpPr/>
      </dsp:nvSpPr>
      <dsp:spPr>
        <a:xfrm>
          <a:off x="937002" y="5072264"/>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90000"/>
            </a:lnSpc>
            <a:spcBef>
              <a:spcPct val="0"/>
            </a:spcBef>
            <a:spcAft>
              <a:spcPct val="35000"/>
            </a:spcAft>
            <a:buNone/>
          </a:pPr>
          <a:r>
            <a:rPr lang="en-US" sz="1900" kern="1200"/>
            <a:t>Training and Professional Development</a:t>
          </a:r>
        </a:p>
      </dsp:txBody>
      <dsp:txXfrm>
        <a:off x="937002" y="5072264"/>
        <a:ext cx="5576601" cy="811257"/>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4/3/2024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4/3/2024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4/3/2024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4/3/2024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4/3/2024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4/3/2024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4/3/2024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4/3/2024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4/3/2024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4/3/2024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59AE206-7EBA-4D33-8BC9-9D8158553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ctrTitle"/>
          </p:nvPr>
        </p:nvSpPr>
        <p:spPr>
          <a:xfrm>
            <a:off x="838199" y="4525347"/>
            <a:ext cx="6801321" cy="1737360"/>
          </a:xfrm>
        </p:spPr>
        <p:txBody>
          <a:bodyPr anchor="ctr">
            <a:normAutofit/>
          </a:bodyPr>
          <a:lstStyle/>
          <a:p>
            <a:pPr algn="r"/>
            <a:r>
              <a:rPr lang="en-US">
                <a:cs typeface="Calibri Light"/>
              </a:rPr>
              <a:t>Employee Benefits</a:t>
            </a:r>
            <a:endParaRPr lang="en-US"/>
          </a:p>
        </p:txBody>
      </p:sp>
      <p:sp>
        <p:nvSpPr>
          <p:cNvPr id="3" name="Subtitle 2"/>
          <p:cNvSpPr>
            <a:spLocks noGrp="1"/>
          </p:cNvSpPr>
          <p:nvPr>
            <p:ph type="subTitle" idx="1"/>
          </p:nvPr>
        </p:nvSpPr>
        <p:spPr>
          <a:xfrm>
            <a:off x="7961258" y="4525347"/>
            <a:ext cx="3258675" cy="1737360"/>
          </a:xfrm>
        </p:spPr>
        <p:txBody>
          <a:bodyPr vert="horz" lIns="91440" tIns="45720" rIns="91440" bIns="45720" rtlCol="0" anchor="ctr">
            <a:normAutofit/>
          </a:bodyPr>
          <a:lstStyle/>
          <a:p>
            <a:pPr algn="l"/>
            <a:r>
              <a:rPr lang="en-US">
                <a:cs typeface="Calibri"/>
              </a:rPr>
              <a:t>Knowing </a:t>
            </a:r>
            <a:r>
              <a:rPr lang="en-US" dirty="0">
                <a:cs typeface="Calibri"/>
              </a:rPr>
              <a:t>your true salary and understanding the value of employee benefits </a:t>
            </a:r>
          </a:p>
        </p:txBody>
      </p:sp>
      <p:sp>
        <p:nvSpPr>
          <p:cNvPr id="10" name="Oval 9">
            <a:extLst>
              <a:ext uri="{FF2B5EF4-FFF2-40B4-BE49-F238E27FC236}">
                <a16:creationId xmlns:a16="http://schemas.microsoft.com/office/drawing/2014/main" id="{6437D937-A7F1-4011-92B4-328E5BE1B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567" y="620480"/>
            <a:ext cx="2243800" cy="22437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val 11">
            <a:extLst>
              <a:ext uri="{FF2B5EF4-FFF2-40B4-BE49-F238E27FC236}">
                <a16:creationId xmlns:a16="http://schemas.microsoft.com/office/drawing/2014/main" id="{B672F332-AF08-46C6-94F0-77684310D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5001" y="2466604"/>
            <a:ext cx="962395" cy="962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34244EF8-D73A-40E1-BE73-D46E6B4B0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5829" y="2327988"/>
            <a:ext cx="293695" cy="2936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Freeform: Shape 15">
            <a:extLst>
              <a:ext uri="{FF2B5EF4-FFF2-40B4-BE49-F238E27FC236}">
                <a16:creationId xmlns:a16="http://schemas.microsoft.com/office/drawing/2014/main" id="{AB84D7E8-4ECB-42D7-ADBF-01689B0F24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2113" y="0"/>
            <a:ext cx="5699887" cy="405924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8" name="Straight Connector 17">
            <a:extLst>
              <a:ext uri="{FF2B5EF4-FFF2-40B4-BE49-F238E27FC236}">
                <a16:creationId xmlns:a16="http://schemas.microsoft.com/office/drawing/2014/main" id="{9E8E38ED-369A-44C2-B635-0BED0E48A6E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00392" y="4525347"/>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4" descr="A picture containing drawing&#10;&#10;Description automatically generated">
            <a:extLst>
              <a:ext uri="{FF2B5EF4-FFF2-40B4-BE49-F238E27FC236}">
                <a16:creationId xmlns:a16="http://schemas.microsoft.com/office/drawing/2014/main" id="{1F9A6B93-1D9F-40BA-AEBA-5794730D772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084560" y="6498905"/>
            <a:ext cx="962395" cy="229905"/>
          </a:xfrm>
          <a:prstGeom prst="rect">
            <a:avLst/>
          </a:prstGeom>
        </p:spPr>
      </p:pic>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7" y="321731"/>
            <a:ext cx="4142096" cy="6213425"/>
          </a:xfrm>
          <a:prstGeom prst="rect">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70AB44F-A3EC-40C1-838C-62EC080666AD}"/>
              </a:ext>
            </a:extLst>
          </p:cNvPr>
          <p:cNvSpPr>
            <a:spLocks noGrp="1"/>
          </p:cNvSpPr>
          <p:nvPr>
            <p:ph type="title"/>
          </p:nvPr>
        </p:nvSpPr>
        <p:spPr>
          <a:xfrm>
            <a:off x="524256" y="583617"/>
            <a:ext cx="3945387" cy="4583188"/>
          </a:xfrm>
        </p:spPr>
        <p:txBody>
          <a:bodyPr>
            <a:normAutofit/>
          </a:bodyPr>
          <a:lstStyle/>
          <a:p>
            <a:pPr algn="r"/>
            <a:r>
              <a:rPr lang="en-US" b="1">
                <a:solidFill>
                  <a:srgbClr val="FFFFFF"/>
                </a:solidFill>
              </a:rPr>
              <a:t>Compensation Package</a:t>
            </a:r>
          </a:p>
        </p:txBody>
      </p:sp>
      <p:sp>
        <p:nvSpPr>
          <p:cNvPr id="10" name="Rectangle 9">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9503" y="321732"/>
            <a:ext cx="7240765"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A8BF1F7-995D-4523-9A4F-2192B4A7A999}"/>
              </a:ext>
            </a:extLst>
          </p:cNvPr>
          <p:cNvSpPr>
            <a:spLocks noGrp="1"/>
          </p:cNvSpPr>
          <p:nvPr>
            <p:ph idx="1"/>
          </p:nvPr>
        </p:nvSpPr>
        <p:spPr>
          <a:xfrm>
            <a:off x="4934269" y="583616"/>
            <a:ext cx="6594189" cy="5520579"/>
          </a:xfrm>
        </p:spPr>
        <p:txBody>
          <a:bodyPr anchor="ctr">
            <a:normAutofit/>
          </a:bodyPr>
          <a:lstStyle/>
          <a:p>
            <a:pPr marL="0" indent="0">
              <a:buNone/>
            </a:pPr>
            <a:r>
              <a:rPr lang="en-US">
                <a:solidFill>
                  <a:srgbClr val="FFFFFF"/>
                </a:solidFill>
              </a:rPr>
              <a:t>If you add up the cost of the benefits and discounts, you’ll see just how valuable employee benefits can be. So, be sure to look at the total compensation package, the sum of the pay and benefits, when evaluating a job offer. </a:t>
            </a:r>
          </a:p>
        </p:txBody>
      </p:sp>
      <p:pic>
        <p:nvPicPr>
          <p:cNvPr id="6" name="Picture 5" descr="A picture containing drawing&#10;&#10;Description automatically generated">
            <a:extLst>
              <a:ext uri="{FF2B5EF4-FFF2-40B4-BE49-F238E27FC236}">
                <a16:creationId xmlns:a16="http://schemas.microsoft.com/office/drawing/2014/main" id="{4473BE58-0B08-4BF3-BE65-9AA455A6A4B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82361" y="6628095"/>
            <a:ext cx="962395" cy="229905"/>
          </a:xfrm>
          <a:prstGeom prst="rect">
            <a:avLst/>
          </a:prstGeom>
        </p:spPr>
      </p:pic>
    </p:spTree>
    <p:extLst>
      <p:ext uri="{BB962C8B-B14F-4D97-AF65-F5344CB8AC3E}">
        <p14:creationId xmlns:p14="http://schemas.microsoft.com/office/powerpoint/2010/main" val="29231085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810EA4A-D297-4DD2-93C5-31115F58EC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6FF42514-8879-4726-A5DC-9181A01AE54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rcRect l="9003" t="45716" r="30135" b="9820"/>
          <a:stretch>
            <a:fillRect/>
          </a:stretch>
        </p:blipFill>
        <p:spPr>
          <a:xfrm rot="5400000">
            <a:off x="3752077" y="2019878"/>
            <a:ext cx="6858000" cy="2818244"/>
          </a:xfrm>
          <a:custGeom>
            <a:avLst/>
            <a:gdLst>
              <a:gd name="connsiteX0" fmla="*/ 0 w 6858000"/>
              <a:gd name="connsiteY0" fmla="*/ 2818244 h 2818244"/>
              <a:gd name="connsiteX1" fmla="*/ 0 w 6858000"/>
              <a:gd name="connsiteY1" fmla="*/ 0 h 2818244"/>
              <a:gd name="connsiteX2" fmla="*/ 6858000 w 6858000"/>
              <a:gd name="connsiteY2" fmla="*/ 0 h 2818244"/>
              <a:gd name="connsiteX3" fmla="*/ 6857999 w 6858000"/>
              <a:gd name="connsiteY3" fmla="*/ 2818244 h 2818244"/>
            </a:gdLst>
            <a:ahLst/>
            <a:cxnLst>
              <a:cxn ang="0">
                <a:pos x="connsiteX0" y="connsiteY0"/>
              </a:cxn>
              <a:cxn ang="0">
                <a:pos x="connsiteX1" y="connsiteY1"/>
              </a:cxn>
              <a:cxn ang="0">
                <a:pos x="connsiteX2" y="connsiteY2"/>
              </a:cxn>
              <a:cxn ang="0">
                <a:pos x="connsiteX3" y="connsiteY3"/>
              </a:cxn>
            </a:cxnLst>
            <a:rect l="l" t="t" r="r" b="b"/>
            <a:pathLst>
              <a:path w="6858000" h="2818244">
                <a:moveTo>
                  <a:pt x="0" y="2818244"/>
                </a:moveTo>
                <a:lnTo>
                  <a:pt x="0" y="0"/>
                </a:lnTo>
                <a:lnTo>
                  <a:pt x="6858000" y="0"/>
                </a:lnTo>
                <a:lnTo>
                  <a:pt x="6857999" y="2818244"/>
                </a:lnTo>
                <a:close/>
              </a:path>
            </a:pathLst>
          </a:custGeom>
        </p:spPr>
      </p:pic>
      <p:sp>
        <p:nvSpPr>
          <p:cNvPr id="2" name="Title 1">
            <a:extLst>
              <a:ext uri="{FF2B5EF4-FFF2-40B4-BE49-F238E27FC236}">
                <a16:creationId xmlns:a16="http://schemas.microsoft.com/office/drawing/2014/main" id="{3136986E-1826-48DD-8256-D409FD840226}"/>
              </a:ext>
            </a:extLst>
          </p:cNvPr>
          <p:cNvSpPr>
            <a:spLocks noGrp="1"/>
          </p:cNvSpPr>
          <p:nvPr>
            <p:ph type="title"/>
          </p:nvPr>
        </p:nvSpPr>
        <p:spPr>
          <a:xfrm>
            <a:off x="8239760" y="-71120"/>
            <a:ext cx="3779520" cy="6736081"/>
          </a:xfrm>
        </p:spPr>
        <p:txBody>
          <a:bodyPr vert="horz" lIns="91440" tIns="45720" rIns="91440" bIns="45720" rtlCol="0" anchor="b">
            <a:noAutofit/>
          </a:bodyPr>
          <a:lstStyle/>
          <a:p>
            <a:r>
              <a:rPr lang="en-US" sz="4000" b="1" kern="1200">
                <a:solidFill>
                  <a:srgbClr val="FFFFFF"/>
                </a:solidFill>
                <a:latin typeface="+mj-lt"/>
                <a:ea typeface="+mj-ea"/>
                <a:cs typeface="+mj-cs"/>
              </a:rPr>
              <a:t>Use the </a:t>
            </a:r>
            <a:br>
              <a:rPr lang="en-US" sz="4000" b="1" kern="1200">
                <a:solidFill>
                  <a:srgbClr val="FFFFFF"/>
                </a:solidFill>
                <a:latin typeface="+mj-lt"/>
                <a:ea typeface="+mj-ea"/>
                <a:cs typeface="+mj-cs"/>
              </a:rPr>
            </a:br>
            <a:r>
              <a:rPr lang="en-US" sz="4000" b="1" kern="1200">
                <a:solidFill>
                  <a:srgbClr val="FFFFFF"/>
                </a:solidFill>
                <a:latin typeface="+mj-lt"/>
                <a:ea typeface="+mj-ea"/>
                <a:cs typeface="+mj-cs"/>
              </a:rPr>
              <a:t>Employee </a:t>
            </a:r>
            <a:br>
              <a:rPr lang="en-US" sz="4000" b="1" kern="1200">
                <a:solidFill>
                  <a:srgbClr val="FFFFFF"/>
                </a:solidFill>
                <a:latin typeface="+mj-lt"/>
                <a:ea typeface="+mj-ea"/>
                <a:cs typeface="+mj-cs"/>
              </a:rPr>
            </a:br>
            <a:r>
              <a:rPr lang="en-US" sz="4000" b="1" kern="1200">
                <a:solidFill>
                  <a:srgbClr val="FFFFFF"/>
                </a:solidFill>
                <a:latin typeface="+mj-lt"/>
                <a:ea typeface="+mj-ea"/>
                <a:cs typeface="+mj-cs"/>
              </a:rPr>
              <a:t>Benefits </a:t>
            </a:r>
            <a:br>
              <a:rPr lang="en-US" sz="4000" b="1" kern="1200">
                <a:solidFill>
                  <a:srgbClr val="FFFFFF"/>
                </a:solidFill>
                <a:latin typeface="+mj-lt"/>
                <a:ea typeface="+mj-ea"/>
                <a:cs typeface="+mj-cs"/>
              </a:rPr>
            </a:br>
            <a:r>
              <a:rPr lang="en-US" sz="4000" b="1" kern="1200">
                <a:solidFill>
                  <a:srgbClr val="FFFFFF"/>
                </a:solidFill>
                <a:latin typeface="+mj-lt"/>
                <a:ea typeface="+mj-ea"/>
                <a:cs typeface="+mj-cs"/>
              </a:rPr>
              <a:t>Discovery </a:t>
            </a:r>
            <a:br>
              <a:rPr lang="en-US" sz="4000" b="1" kern="1200">
                <a:solidFill>
                  <a:srgbClr val="FFFFFF"/>
                </a:solidFill>
                <a:latin typeface="+mj-lt"/>
                <a:ea typeface="+mj-ea"/>
                <a:cs typeface="+mj-cs"/>
              </a:rPr>
            </a:br>
            <a:r>
              <a:rPr lang="en-US" sz="4000" b="1" kern="1200">
                <a:solidFill>
                  <a:srgbClr val="FFFFFF"/>
                </a:solidFill>
                <a:latin typeface="+mj-lt"/>
                <a:ea typeface="+mj-ea"/>
                <a:cs typeface="+mj-cs"/>
              </a:rPr>
              <a:t>Packet to </a:t>
            </a:r>
            <a:br>
              <a:rPr lang="en-US" sz="4000" b="1" kern="1200">
                <a:solidFill>
                  <a:srgbClr val="FFFFFF"/>
                </a:solidFill>
                <a:latin typeface="+mj-lt"/>
                <a:ea typeface="+mj-ea"/>
                <a:cs typeface="+mj-cs"/>
              </a:rPr>
            </a:br>
            <a:r>
              <a:rPr lang="en-US" sz="4000" b="1" kern="1200">
                <a:solidFill>
                  <a:srgbClr val="FFFFFF"/>
                </a:solidFill>
                <a:latin typeface="+mj-lt"/>
                <a:ea typeface="+mj-ea"/>
                <a:cs typeface="+mj-cs"/>
              </a:rPr>
              <a:t>explore how </a:t>
            </a:r>
            <a:br>
              <a:rPr lang="en-US" sz="4000" b="1" kern="1200">
                <a:solidFill>
                  <a:srgbClr val="FFFFFF"/>
                </a:solidFill>
                <a:latin typeface="+mj-lt"/>
                <a:ea typeface="+mj-ea"/>
                <a:cs typeface="+mj-cs"/>
              </a:rPr>
            </a:br>
            <a:r>
              <a:rPr lang="en-US" sz="4000" b="1" kern="1200">
                <a:solidFill>
                  <a:srgbClr val="FFFFFF"/>
                </a:solidFill>
                <a:latin typeface="+mj-lt"/>
                <a:ea typeface="+mj-ea"/>
                <a:cs typeface="+mj-cs"/>
              </a:rPr>
              <a:t>to self </a:t>
            </a:r>
            <a:br>
              <a:rPr lang="en-US" sz="4000" b="1" kern="1200">
                <a:solidFill>
                  <a:srgbClr val="FFFFFF"/>
                </a:solidFill>
                <a:latin typeface="+mj-lt"/>
                <a:ea typeface="+mj-ea"/>
                <a:cs typeface="+mj-cs"/>
              </a:rPr>
            </a:br>
            <a:r>
              <a:rPr lang="en-US" sz="4000" b="1" kern="1200">
                <a:solidFill>
                  <a:srgbClr val="FFFFFF"/>
                </a:solidFill>
                <a:latin typeface="+mj-lt"/>
                <a:ea typeface="+mj-ea"/>
                <a:cs typeface="+mj-cs"/>
              </a:rPr>
              <a:t>assess future </a:t>
            </a:r>
            <a:r>
              <a:rPr lang="en-US" sz="4000" b="1">
                <a:solidFill>
                  <a:srgbClr val="FFFFFF"/>
                </a:solidFill>
              </a:rPr>
              <a:t>employment opportunities</a:t>
            </a:r>
            <a:br>
              <a:rPr lang="en-US" sz="3600" kern="1200">
                <a:solidFill>
                  <a:srgbClr val="FFFFFF"/>
                </a:solidFill>
                <a:latin typeface="+mj-lt"/>
                <a:ea typeface="+mj-ea"/>
                <a:cs typeface="+mj-cs"/>
              </a:rPr>
            </a:br>
            <a:endParaRPr lang="en-US" sz="3600" kern="1200">
              <a:solidFill>
                <a:srgbClr val="FFFFFF"/>
              </a:solidFill>
              <a:latin typeface="+mj-lt"/>
              <a:ea typeface="+mj-ea"/>
              <a:cs typeface="+mj-cs"/>
            </a:endParaRPr>
          </a:p>
        </p:txBody>
      </p:sp>
      <p:sp>
        <p:nvSpPr>
          <p:cNvPr id="16" name="Rectangle 15">
            <a:extLst>
              <a:ext uri="{FF2B5EF4-FFF2-40B4-BE49-F238E27FC236}">
                <a16:creationId xmlns:a16="http://schemas.microsoft.com/office/drawing/2014/main" id="{643A7A40-1AE6-4218-A8E0-8248174A53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129463"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picture containing drawing&#10;&#10;Description automatically generated">
            <a:extLst>
              <a:ext uri="{FF2B5EF4-FFF2-40B4-BE49-F238E27FC236}">
                <a16:creationId xmlns:a16="http://schemas.microsoft.com/office/drawing/2014/main" id="{029484C3-A337-42A4-A14B-88FC1D1B3A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672" y="2692494"/>
            <a:ext cx="6137549" cy="1473011"/>
          </a:xfrm>
          <a:prstGeom prst="rect">
            <a:avLst/>
          </a:prstGeom>
        </p:spPr>
      </p:pic>
    </p:spTree>
    <p:extLst>
      <p:ext uri="{BB962C8B-B14F-4D97-AF65-F5344CB8AC3E}">
        <p14:creationId xmlns:p14="http://schemas.microsoft.com/office/powerpoint/2010/main" val="3469881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0475B0B-BE49-40E8-B4E4-44C63E9037B9}"/>
              </a:ext>
            </a:extLst>
          </p:cNvPr>
          <p:cNvSpPr>
            <a:spLocks noGrp="1"/>
          </p:cNvSpPr>
          <p:nvPr>
            <p:ph type="title"/>
          </p:nvPr>
        </p:nvSpPr>
        <p:spPr>
          <a:xfrm>
            <a:off x="863029" y="1012004"/>
            <a:ext cx="3416158" cy="4795408"/>
          </a:xfrm>
        </p:spPr>
        <p:txBody>
          <a:bodyPr>
            <a:normAutofit/>
          </a:bodyPr>
          <a:lstStyle/>
          <a:p>
            <a:r>
              <a:rPr lang="en-US" sz="5400">
                <a:solidFill>
                  <a:srgbClr val="FFFFFF"/>
                </a:solidFill>
              </a:rPr>
              <a:t>Types of Benefits</a:t>
            </a:r>
          </a:p>
        </p:txBody>
      </p:sp>
      <p:graphicFrame>
        <p:nvGraphicFramePr>
          <p:cNvPr id="5" name="Content Placeholder 2">
            <a:extLst>
              <a:ext uri="{FF2B5EF4-FFF2-40B4-BE49-F238E27FC236}">
                <a16:creationId xmlns:a16="http://schemas.microsoft.com/office/drawing/2014/main" id="{59BBD6AD-320D-4F53-B5E0-C3A2F8C50BE6}"/>
              </a:ext>
            </a:extLst>
          </p:cNvPr>
          <p:cNvGraphicFramePr>
            <a:graphicFrameLocks noGrp="1"/>
          </p:cNvGraphicFramePr>
          <p:nvPr>
            <p:ph idx="1"/>
            <p:extLst>
              <p:ext uri="{D42A27DB-BD31-4B8C-83A1-F6EECF244321}">
                <p14:modId xmlns:p14="http://schemas.microsoft.com/office/powerpoint/2010/main" val="2848683796"/>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A picture containing drawing&#10;&#10;Description automatically generated">
            <a:extLst>
              <a:ext uri="{FF2B5EF4-FFF2-40B4-BE49-F238E27FC236}">
                <a16:creationId xmlns:a16="http://schemas.microsoft.com/office/drawing/2014/main" id="{429BE7AB-29EE-4809-808C-C887CC3F330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084560" y="6498905"/>
            <a:ext cx="962395" cy="229905"/>
          </a:xfrm>
          <a:prstGeom prst="rect">
            <a:avLst/>
          </a:prstGeom>
        </p:spPr>
      </p:pic>
    </p:spTree>
    <p:extLst>
      <p:ext uri="{BB962C8B-B14F-4D97-AF65-F5344CB8AC3E}">
        <p14:creationId xmlns:p14="http://schemas.microsoft.com/office/powerpoint/2010/main" val="9311514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402E1FC-AA74-47C4-869C-BFDD53E4E43D}"/>
              </a:ext>
            </a:extLst>
          </p:cNvPr>
          <p:cNvSpPr>
            <a:spLocks noGrp="1"/>
          </p:cNvSpPr>
          <p:nvPr>
            <p:ph type="title"/>
          </p:nvPr>
        </p:nvSpPr>
        <p:spPr>
          <a:xfrm>
            <a:off x="838200" y="963877"/>
            <a:ext cx="3494362" cy="4930246"/>
          </a:xfrm>
        </p:spPr>
        <p:txBody>
          <a:bodyPr>
            <a:normAutofit/>
          </a:bodyPr>
          <a:lstStyle/>
          <a:p>
            <a:pPr algn="r"/>
            <a:r>
              <a:rPr lang="en-US" b="1">
                <a:solidFill>
                  <a:schemeClr val="accent1"/>
                </a:solidFill>
              </a:rPr>
              <a:t>Paid Leave</a:t>
            </a:r>
          </a:p>
        </p:txBody>
      </p:sp>
      <p:cxnSp>
        <p:nvCxnSpPr>
          <p:cNvPr id="19"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DA832A9-5D98-4DA4-AD8F-03F87990D2BF}"/>
              </a:ext>
            </a:extLst>
          </p:cNvPr>
          <p:cNvSpPr>
            <a:spLocks noGrp="1"/>
          </p:cNvSpPr>
          <p:nvPr>
            <p:ph idx="1"/>
          </p:nvPr>
        </p:nvSpPr>
        <p:spPr>
          <a:xfrm>
            <a:off x="4976031" y="963877"/>
            <a:ext cx="6377769" cy="4930246"/>
          </a:xfrm>
        </p:spPr>
        <p:txBody>
          <a:bodyPr anchor="ctr">
            <a:normAutofit/>
          </a:bodyPr>
          <a:lstStyle/>
          <a:p>
            <a:pPr marL="0" indent="0">
              <a:buNone/>
            </a:pPr>
            <a:r>
              <a:rPr lang="en-US"/>
              <a:t>Paid time off for holidays, vacation, and illness. Fulltime workers in the US receive between 10-19 paid vacation days a year with the average number of days being 14. </a:t>
            </a:r>
          </a:p>
          <a:p>
            <a:pPr marL="0" indent="0">
              <a:buNone/>
            </a:pPr>
            <a:endParaRPr lang="en-US"/>
          </a:p>
          <a:p>
            <a:pPr marL="0" indent="0">
              <a:buNone/>
            </a:pPr>
            <a:r>
              <a:rPr lang="en-US" b="1"/>
              <a:t>What you pay </a:t>
            </a:r>
            <a:r>
              <a:rPr lang="en-US"/>
              <a:t>- Nothing</a:t>
            </a:r>
          </a:p>
        </p:txBody>
      </p:sp>
      <p:pic>
        <p:nvPicPr>
          <p:cNvPr id="6" name="Picture 5" descr="A picture containing drawing&#10;&#10;Description automatically generated">
            <a:extLst>
              <a:ext uri="{FF2B5EF4-FFF2-40B4-BE49-F238E27FC236}">
                <a16:creationId xmlns:a16="http://schemas.microsoft.com/office/drawing/2014/main" id="{BDC957CE-2DC7-4A62-ADA7-ADCA977F402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82361" y="6628095"/>
            <a:ext cx="962395" cy="229905"/>
          </a:xfrm>
          <a:prstGeom prst="rect">
            <a:avLst/>
          </a:prstGeom>
        </p:spPr>
      </p:pic>
    </p:spTree>
    <p:extLst>
      <p:ext uri="{BB962C8B-B14F-4D97-AF65-F5344CB8AC3E}">
        <p14:creationId xmlns:p14="http://schemas.microsoft.com/office/powerpoint/2010/main" val="38494430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402E1FC-AA74-47C4-869C-BFDD53E4E43D}"/>
              </a:ext>
            </a:extLst>
          </p:cNvPr>
          <p:cNvSpPr>
            <a:spLocks noGrp="1"/>
          </p:cNvSpPr>
          <p:nvPr>
            <p:ph type="title"/>
          </p:nvPr>
        </p:nvSpPr>
        <p:spPr>
          <a:xfrm>
            <a:off x="838200" y="963877"/>
            <a:ext cx="3494362" cy="4930246"/>
          </a:xfrm>
        </p:spPr>
        <p:txBody>
          <a:bodyPr>
            <a:normAutofit/>
          </a:bodyPr>
          <a:lstStyle/>
          <a:p>
            <a:pPr algn="r"/>
            <a:r>
              <a:rPr lang="en-US" b="1">
                <a:solidFill>
                  <a:schemeClr val="accent1"/>
                </a:solidFill>
              </a:rPr>
              <a:t>Health Insurance</a:t>
            </a:r>
          </a:p>
        </p:txBody>
      </p:sp>
      <p:cxnSp>
        <p:nvCxnSpPr>
          <p:cNvPr id="19"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DA832A9-5D98-4DA4-AD8F-03F87990D2BF}"/>
              </a:ext>
            </a:extLst>
          </p:cNvPr>
          <p:cNvSpPr>
            <a:spLocks noGrp="1"/>
          </p:cNvSpPr>
          <p:nvPr>
            <p:ph idx="1"/>
          </p:nvPr>
        </p:nvSpPr>
        <p:spPr>
          <a:xfrm>
            <a:off x="4976031" y="963877"/>
            <a:ext cx="6534090" cy="4930246"/>
          </a:xfrm>
        </p:spPr>
        <p:txBody>
          <a:bodyPr anchor="ctr">
            <a:normAutofit/>
          </a:bodyPr>
          <a:lstStyle/>
          <a:p>
            <a:pPr marL="0" indent="0">
              <a:buNone/>
            </a:pPr>
            <a:r>
              <a:rPr lang="en-US"/>
              <a:t>Group health insurance dramatically lowers what you pay to see doctors, get prescriptions, and go to the hospital. Dental and vision insurance may be offered, too.</a:t>
            </a:r>
          </a:p>
          <a:p>
            <a:pPr marL="0" indent="0">
              <a:buNone/>
            </a:pPr>
            <a:endParaRPr lang="en-US"/>
          </a:p>
          <a:p>
            <a:pPr marL="0" indent="0">
              <a:buNone/>
            </a:pPr>
            <a:r>
              <a:rPr lang="en-US" b="1"/>
              <a:t>What you pay </a:t>
            </a:r>
            <a:r>
              <a:rPr lang="en-US"/>
              <a:t>- Usually, a portion of the cost, which the employer deducts from your paycheck and applies on your behalf.</a:t>
            </a:r>
          </a:p>
        </p:txBody>
      </p:sp>
      <p:pic>
        <p:nvPicPr>
          <p:cNvPr id="7" name="Picture 6" descr="A picture containing drawing&#10;&#10;Description automatically generated">
            <a:extLst>
              <a:ext uri="{FF2B5EF4-FFF2-40B4-BE49-F238E27FC236}">
                <a16:creationId xmlns:a16="http://schemas.microsoft.com/office/drawing/2014/main" id="{3814EA50-6CD8-4F6C-ADD9-85612BB2A35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82361" y="6628095"/>
            <a:ext cx="962395" cy="229905"/>
          </a:xfrm>
          <a:prstGeom prst="rect">
            <a:avLst/>
          </a:prstGeom>
        </p:spPr>
      </p:pic>
    </p:spTree>
    <p:extLst>
      <p:ext uri="{BB962C8B-B14F-4D97-AF65-F5344CB8AC3E}">
        <p14:creationId xmlns:p14="http://schemas.microsoft.com/office/powerpoint/2010/main" val="4105962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402E1FC-AA74-47C4-869C-BFDD53E4E43D}"/>
              </a:ext>
            </a:extLst>
          </p:cNvPr>
          <p:cNvSpPr>
            <a:spLocks noGrp="1"/>
          </p:cNvSpPr>
          <p:nvPr>
            <p:ph type="title"/>
          </p:nvPr>
        </p:nvSpPr>
        <p:spPr>
          <a:xfrm>
            <a:off x="838200" y="963877"/>
            <a:ext cx="3494362" cy="4930246"/>
          </a:xfrm>
        </p:spPr>
        <p:txBody>
          <a:bodyPr>
            <a:normAutofit/>
          </a:bodyPr>
          <a:lstStyle/>
          <a:p>
            <a:pPr algn="r"/>
            <a:r>
              <a:rPr lang="en-US" b="1">
                <a:solidFill>
                  <a:schemeClr val="accent1"/>
                </a:solidFill>
              </a:rPr>
              <a:t>Retirement Savings Plan</a:t>
            </a:r>
          </a:p>
        </p:txBody>
      </p:sp>
      <p:cxnSp>
        <p:nvCxnSpPr>
          <p:cNvPr id="19"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DA832A9-5D98-4DA4-AD8F-03F87990D2BF}"/>
              </a:ext>
            </a:extLst>
          </p:cNvPr>
          <p:cNvSpPr>
            <a:spLocks noGrp="1"/>
          </p:cNvSpPr>
          <p:nvPr>
            <p:ph idx="1"/>
          </p:nvPr>
        </p:nvSpPr>
        <p:spPr>
          <a:xfrm>
            <a:off x="4976031" y="963877"/>
            <a:ext cx="6609507" cy="4930246"/>
          </a:xfrm>
        </p:spPr>
        <p:txBody>
          <a:bodyPr anchor="ctr">
            <a:noAutofit/>
          </a:bodyPr>
          <a:lstStyle/>
          <a:p>
            <a:pPr marL="0" indent="0">
              <a:buNone/>
            </a:pPr>
            <a:r>
              <a:rPr lang="en-US"/>
              <a:t>You can contribute to a workplace retirement plan and even receive additional money, if your employer matches a certain percentage of your contributions. </a:t>
            </a:r>
          </a:p>
          <a:p>
            <a:pPr marL="0" indent="0">
              <a:buNone/>
            </a:pPr>
            <a:endParaRPr lang="en-US"/>
          </a:p>
          <a:p>
            <a:pPr marL="0" indent="0">
              <a:buNone/>
            </a:pPr>
            <a:r>
              <a:rPr lang="en-US" b="1"/>
              <a:t>What you pay </a:t>
            </a:r>
            <a:r>
              <a:rPr lang="en-US"/>
              <a:t>– Your choice, typically up to 10 percent of your income, automatically deducted from each paycheck and paid into the plan. Employer-match contributions cost you nothing.</a:t>
            </a:r>
          </a:p>
        </p:txBody>
      </p:sp>
      <p:pic>
        <p:nvPicPr>
          <p:cNvPr id="6" name="Picture 5" descr="A picture containing drawing&#10;&#10;Description automatically generated">
            <a:extLst>
              <a:ext uri="{FF2B5EF4-FFF2-40B4-BE49-F238E27FC236}">
                <a16:creationId xmlns:a16="http://schemas.microsoft.com/office/drawing/2014/main" id="{45E0B2BE-923F-4367-87AD-B892156FC1B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82361" y="6628095"/>
            <a:ext cx="962395" cy="229905"/>
          </a:xfrm>
          <a:prstGeom prst="rect">
            <a:avLst/>
          </a:prstGeom>
        </p:spPr>
      </p:pic>
    </p:spTree>
    <p:extLst>
      <p:ext uri="{BB962C8B-B14F-4D97-AF65-F5344CB8AC3E}">
        <p14:creationId xmlns:p14="http://schemas.microsoft.com/office/powerpoint/2010/main" val="16576988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402E1FC-AA74-47C4-869C-BFDD53E4E43D}"/>
              </a:ext>
            </a:extLst>
          </p:cNvPr>
          <p:cNvSpPr>
            <a:spLocks noGrp="1"/>
          </p:cNvSpPr>
          <p:nvPr>
            <p:ph type="title"/>
          </p:nvPr>
        </p:nvSpPr>
        <p:spPr>
          <a:xfrm>
            <a:off x="838200" y="963877"/>
            <a:ext cx="3494362" cy="4930246"/>
          </a:xfrm>
        </p:spPr>
        <p:txBody>
          <a:bodyPr>
            <a:normAutofit/>
          </a:bodyPr>
          <a:lstStyle/>
          <a:p>
            <a:pPr algn="r"/>
            <a:r>
              <a:rPr lang="en-US" b="1">
                <a:solidFill>
                  <a:schemeClr val="accent1"/>
                </a:solidFill>
              </a:rPr>
              <a:t>Life and Disability Insurance</a:t>
            </a:r>
          </a:p>
        </p:txBody>
      </p:sp>
      <p:cxnSp>
        <p:nvCxnSpPr>
          <p:cNvPr id="19"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DA832A9-5D98-4DA4-AD8F-03F87990D2BF}"/>
              </a:ext>
            </a:extLst>
          </p:cNvPr>
          <p:cNvSpPr>
            <a:spLocks noGrp="1"/>
          </p:cNvSpPr>
          <p:nvPr>
            <p:ph idx="1"/>
          </p:nvPr>
        </p:nvSpPr>
        <p:spPr>
          <a:xfrm>
            <a:off x="4849198" y="963877"/>
            <a:ext cx="6377769" cy="4930246"/>
          </a:xfrm>
        </p:spPr>
        <p:txBody>
          <a:bodyPr anchor="ctr">
            <a:normAutofit/>
          </a:bodyPr>
          <a:lstStyle/>
          <a:p>
            <a:pPr marL="0" indent="0">
              <a:buNone/>
            </a:pPr>
            <a:r>
              <a:rPr lang="en-US"/>
              <a:t>Insurance that pays if you die or become unable to work due to an illness, injury, or other impairment. </a:t>
            </a:r>
          </a:p>
          <a:p>
            <a:pPr marL="0" indent="0">
              <a:buNone/>
            </a:pPr>
            <a:endParaRPr lang="en-US"/>
          </a:p>
          <a:p>
            <a:pPr marL="0" indent="0">
              <a:buNone/>
            </a:pPr>
            <a:r>
              <a:rPr lang="en-US" b="1"/>
              <a:t>What you pay </a:t>
            </a:r>
            <a:r>
              <a:rPr lang="en-US"/>
              <a:t>- Usually, basic policies are employer-paid and you’re given the option to buy additional coverage.</a:t>
            </a:r>
          </a:p>
        </p:txBody>
      </p:sp>
      <p:pic>
        <p:nvPicPr>
          <p:cNvPr id="6" name="Picture 5" descr="A picture containing drawing&#10;&#10;Description automatically generated">
            <a:extLst>
              <a:ext uri="{FF2B5EF4-FFF2-40B4-BE49-F238E27FC236}">
                <a16:creationId xmlns:a16="http://schemas.microsoft.com/office/drawing/2014/main" id="{15E89795-48F0-456A-A965-CD3939F4406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82361" y="6628095"/>
            <a:ext cx="962395" cy="229905"/>
          </a:xfrm>
          <a:prstGeom prst="rect">
            <a:avLst/>
          </a:prstGeom>
        </p:spPr>
      </p:pic>
    </p:spTree>
    <p:extLst>
      <p:ext uri="{BB962C8B-B14F-4D97-AF65-F5344CB8AC3E}">
        <p14:creationId xmlns:p14="http://schemas.microsoft.com/office/powerpoint/2010/main" val="3030663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402E1FC-AA74-47C4-869C-BFDD53E4E43D}"/>
              </a:ext>
            </a:extLst>
          </p:cNvPr>
          <p:cNvSpPr>
            <a:spLocks noGrp="1"/>
          </p:cNvSpPr>
          <p:nvPr>
            <p:ph type="title"/>
          </p:nvPr>
        </p:nvSpPr>
        <p:spPr>
          <a:xfrm>
            <a:off x="838200" y="963877"/>
            <a:ext cx="3494362" cy="4930246"/>
          </a:xfrm>
        </p:spPr>
        <p:txBody>
          <a:bodyPr>
            <a:normAutofit/>
          </a:bodyPr>
          <a:lstStyle/>
          <a:p>
            <a:pPr algn="r"/>
            <a:r>
              <a:rPr lang="en-US" b="1">
                <a:solidFill>
                  <a:schemeClr val="accent1"/>
                </a:solidFill>
              </a:rPr>
              <a:t>Tuition Assistance</a:t>
            </a:r>
          </a:p>
        </p:txBody>
      </p:sp>
      <p:cxnSp>
        <p:nvCxnSpPr>
          <p:cNvPr id="19"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DA832A9-5D98-4DA4-AD8F-03F87990D2BF}"/>
              </a:ext>
            </a:extLst>
          </p:cNvPr>
          <p:cNvSpPr>
            <a:spLocks noGrp="1"/>
          </p:cNvSpPr>
          <p:nvPr>
            <p:ph idx="1"/>
          </p:nvPr>
        </p:nvSpPr>
        <p:spPr>
          <a:xfrm>
            <a:off x="4912614" y="963877"/>
            <a:ext cx="6377769" cy="4930246"/>
          </a:xfrm>
        </p:spPr>
        <p:txBody>
          <a:bodyPr anchor="ctr">
            <a:normAutofit/>
          </a:bodyPr>
          <a:lstStyle/>
          <a:p>
            <a:pPr marL="0" indent="0">
              <a:buNone/>
            </a:pPr>
            <a:r>
              <a:rPr lang="en-US"/>
              <a:t>Your employer pays all or part of tuition expenses toward a degree or certification.</a:t>
            </a:r>
          </a:p>
          <a:p>
            <a:pPr marL="0" indent="0">
              <a:buNone/>
            </a:pPr>
            <a:endParaRPr lang="en-US"/>
          </a:p>
          <a:p>
            <a:pPr marL="0" indent="0">
              <a:buNone/>
            </a:pPr>
            <a:r>
              <a:rPr lang="en-US" b="1"/>
              <a:t>What you pay </a:t>
            </a:r>
            <a:r>
              <a:rPr lang="en-US"/>
              <a:t>- From zero to a portion of tuition, although you may have to pay the school first and submit the bill to your employer for reimbursement.</a:t>
            </a:r>
          </a:p>
        </p:txBody>
      </p:sp>
      <p:pic>
        <p:nvPicPr>
          <p:cNvPr id="6" name="Picture 5" descr="A picture containing drawing&#10;&#10;Description automatically generated">
            <a:extLst>
              <a:ext uri="{FF2B5EF4-FFF2-40B4-BE49-F238E27FC236}">
                <a16:creationId xmlns:a16="http://schemas.microsoft.com/office/drawing/2014/main" id="{67108DAF-EE70-4125-BE1A-9B1DBC15D0B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82361" y="6628095"/>
            <a:ext cx="962395" cy="229905"/>
          </a:xfrm>
          <a:prstGeom prst="rect">
            <a:avLst/>
          </a:prstGeom>
        </p:spPr>
      </p:pic>
    </p:spTree>
    <p:extLst>
      <p:ext uri="{BB962C8B-B14F-4D97-AF65-F5344CB8AC3E}">
        <p14:creationId xmlns:p14="http://schemas.microsoft.com/office/powerpoint/2010/main" val="25878794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402E1FC-AA74-47C4-869C-BFDD53E4E43D}"/>
              </a:ext>
            </a:extLst>
          </p:cNvPr>
          <p:cNvSpPr>
            <a:spLocks noGrp="1"/>
          </p:cNvSpPr>
          <p:nvPr>
            <p:ph type="title"/>
          </p:nvPr>
        </p:nvSpPr>
        <p:spPr>
          <a:xfrm>
            <a:off x="838200" y="963877"/>
            <a:ext cx="3494362" cy="4930246"/>
          </a:xfrm>
        </p:spPr>
        <p:txBody>
          <a:bodyPr>
            <a:normAutofit/>
          </a:bodyPr>
          <a:lstStyle/>
          <a:p>
            <a:pPr algn="r"/>
            <a:r>
              <a:rPr lang="en-US" b="1">
                <a:solidFill>
                  <a:schemeClr val="accent1"/>
                </a:solidFill>
              </a:rPr>
              <a:t>Training and Professional Development</a:t>
            </a:r>
          </a:p>
        </p:txBody>
      </p:sp>
      <p:cxnSp>
        <p:nvCxnSpPr>
          <p:cNvPr id="19"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DA832A9-5D98-4DA4-AD8F-03F87990D2BF}"/>
              </a:ext>
            </a:extLst>
          </p:cNvPr>
          <p:cNvSpPr>
            <a:spLocks noGrp="1"/>
          </p:cNvSpPr>
          <p:nvPr>
            <p:ph idx="1"/>
          </p:nvPr>
        </p:nvSpPr>
        <p:spPr>
          <a:xfrm>
            <a:off x="4912614" y="963877"/>
            <a:ext cx="6377769" cy="4930246"/>
          </a:xfrm>
        </p:spPr>
        <p:txBody>
          <a:bodyPr anchor="ctr">
            <a:normAutofit/>
          </a:bodyPr>
          <a:lstStyle/>
          <a:p>
            <a:pPr marL="0" indent="0">
              <a:buNone/>
            </a:pPr>
            <a:r>
              <a:rPr lang="en-US" sz="2400"/>
              <a:t>Your employer might offer or pay for classes, workshops, or conferences for the purpose of enhancing your skills or attaining a required license.</a:t>
            </a:r>
          </a:p>
          <a:p>
            <a:pPr marL="0" indent="0">
              <a:buNone/>
            </a:pPr>
            <a:endParaRPr lang="en-US" sz="2400"/>
          </a:p>
          <a:p>
            <a:pPr marL="0" indent="0">
              <a:buNone/>
            </a:pPr>
            <a:r>
              <a:rPr lang="en-US" sz="2400" b="1"/>
              <a:t>What you pay </a:t>
            </a:r>
            <a:r>
              <a:rPr lang="en-US" sz="2400"/>
              <a:t>- Usually nothing, although you may have to pay first and get reimbursed from your employer.</a:t>
            </a:r>
          </a:p>
        </p:txBody>
      </p:sp>
      <p:pic>
        <p:nvPicPr>
          <p:cNvPr id="6" name="Picture 5" descr="A picture containing drawing&#10;&#10;Description automatically generated">
            <a:extLst>
              <a:ext uri="{FF2B5EF4-FFF2-40B4-BE49-F238E27FC236}">
                <a16:creationId xmlns:a16="http://schemas.microsoft.com/office/drawing/2014/main" id="{B5838004-7A63-47AD-B939-445DC42342D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82361" y="6628095"/>
            <a:ext cx="962395" cy="229905"/>
          </a:xfrm>
          <a:prstGeom prst="rect">
            <a:avLst/>
          </a:prstGeom>
        </p:spPr>
      </p:pic>
    </p:spTree>
    <p:extLst>
      <p:ext uri="{BB962C8B-B14F-4D97-AF65-F5344CB8AC3E}">
        <p14:creationId xmlns:p14="http://schemas.microsoft.com/office/powerpoint/2010/main" val="30275222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7" y="321731"/>
            <a:ext cx="4142096" cy="6213425"/>
          </a:xfrm>
          <a:prstGeom prst="rect">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50BA63-7481-4B77-8B74-02C82B5F2718}"/>
              </a:ext>
            </a:extLst>
          </p:cNvPr>
          <p:cNvSpPr>
            <a:spLocks noGrp="1"/>
          </p:cNvSpPr>
          <p:nvPr>
            <p:ph type="title"/>
          </p:nvPr>
        </p:nvSpPr>
        <p:spPr>
          <a:xfrm>
            <a:off x="1645920" y="583617"/>
            <a:ext cx="2823723" cy="5018194"/>
          </a:xfrm>
        </p:spPr>
        <p:txBody>
          <a:bodyPr>
            <a:normAutofit/>
          </a:bodyPr>
          <a:lstStyle/>
          <a:p>
            <a:pPr algn="r"/>
            <a:r>
              <a:rPr lang="en-US" b="1">
                <a:solidFill>
                  <a:srgbClr val="FFFFFF"/>
                </a:solidFill>
              </a:rPr>
              <a:t>Additional Benefits</a:t>
            </a:r>
          </a:p>
        </p:txBody>
      </p:sp>
      <p:sp>
        <p:nvSpPr>
          <p:cNvPr id="10" name="Rectangle 9">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9503" y="321732"/>
            <a:ext cx="7240765"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9B9FE617-4ADF-4BB1-AE89-8C87A8565F29}"/>
              </a:ext>
            </a:extLst>
          </p:cNvPr>
          <p:cNvSpPr>
            <a:spLocks noGrp="1"/>
          </p:cNvSpPr>
          <p:nvPr>
            <p:ph idx="1"/>
          </p:nvPr>
        </p:nvSpPr>
        <p:spPr>
          <a:xfrm>
            <a:off x="4934269" y="583616"/>
            <a:ext cx="6594189" cy="5520579"/>
          </a:xfrm>
        </p:spPr>
        <p:txBody>
          <a:bodyPr anchor="ctr">
            <a:normAutofit/>
          </a:bodyPr>
          <a:lstStyle/>
          <a:p>
            <a:pPr marL="0" indent="0">
              <a:buNone/>
            </a:pPr>
            <a:r>
              <a:rPr lang="en-US" sz="2000">
                <a:solidFill>
                  <a:srgbClr val="FFFFFF"/>
                </a:solidFill>
              </a:rPr>
              <a:t>Wait—there’s more! Although every company is different in what they provide, many offer a variety of other benefits (aka perks). These can include: </a:t>
            </a:r>
          </a:p>
          <a:p>
            <a:r>
              <a:rPr lang="en-US" sz="2000">
                <a:solidFill>
                  <a:srgbClr val="FFFFFF"/>
                </a:solidFill>
              </a:rPr>
              <a:t>Employee discounts</a:t>
            </a:r>
          </a:p>
          <a:p>
            <a:r>
              <a:rPr lang="en-US" sz="2000">
                <a:solidFill>
                  <a:srgbClr val="FFFFFF"/>
                </a:solidFill>
              </a:rPr>
              <a:t>On-site childcare or childcare assistance</a:t>
            </a:r>
          </a:p>
          <a:p>
            <a:r>
              <a:rPr lang="en-US" sz="2000">
                <a:solidFill>
                  <a:srgbClr val="FFFFFF"/>
                </a:solidFill>
              </a:rPr>
              <a:t>Flexible work schedule</a:t>
            </a:r>
          </a:p>
          <a:p>
            <a:r>
              <a:rPr lang="en-US" sz="2000">
                <a:solidFill>
                  <a:srgbClr val="FFFFFF"/>
                </a:solidFill>
              </a:rPr>
              <a:t>Free or discounted parking and bus passes</a:t>
            </a:r>
          </a:p>
          <a:p>
            <a:r>
              <a:rPr lang="en-US" sz="2000">
                <a:solidFill>
                  <a:srgbClr val="FFFFFF"/>
                </a:solidFill>
              </a:rPr>
              <a:t>On-site gym facilities or membership to a local gym</a:t>
            </a:r>
          </a:p>
          <a:p>
            <a:r>
              <a:rPr lang="en-US" sz="2000">
                <a:solidFill>
                  <a:srgbClr val="FFFFFF"/>
                </a:solidFill>
              </a:rPr>
              <a:t>Free or discounted on-site meals</a:t>
            </a:r>
          </a:p>
          <a:p>
            <a:r>
              <a:rPr lang="en-US" sz="2000">
                <a:solidFill>
                  <a:srgbClr val="FFFFFF"/>
                </a:solidFill>
              </a:rPr>
              <a:t>Uniforms or a clothing allowance</a:t>
            </a:r>
          </a:p>
          <a:p>
            <a:r>
              <a:rPr lang="en-US" sz="2000">
                <a:solidFill>
                  <a:srgbClr val="FFFFFF"/>
                </a:solidFill>
              </a:rPr>
              <a:t>Smartphone, tablet, or laptop</a:t>
            </a:r>
          </a:p>
          <a:p>
            <a:r>
              <a:rPr lang="en-US" sz="2000">
                <a:solidFill>
                  <a:srgbClr val="FFFFFF"/>
                </a:solidFill>
              </a:rPr>
              <a:t>Telecommuting options</a:t>
            </a:r>
          </a:p>
          <a:p>
            <a:r>
              <a:rPr lang="en-US" sz="2000">
                <a:solidFill>
                  <a:srgbClr val="FFFFFF"/>
                </a:solidFill>
              </a:rPr>
              <a:t>Company vehicle</a:t>
            </a:r>
          </a:p>
          <a:p>
            <a:r>
              <a:rPr lang="en-US" sz="2000">
                <a:solidFill>
                  <a:srgbClr val="FFFFFF"/>
                </a:solidFill>
              </a:rPr>
              <a:t>Wellness programs</a:t>
            </a:r>
          </a:p>
        </p:txBody>
      </p:sp>
      <p:pic>
        <p:nvPicPr>
          <p:cNvPr id="6" name="Picture 5" descr="A picture containing drawing&#10;&#10;Description automatically generated">
            <a:extLst>
              <a:ext uri="{FF2B5EF4-FFF2-40B4-BE49-F238E27FC236}">
                <a16:creationId xmlns:a16="http://schemas.microsoft.com/office/drawing/2014/main" id="{F022EE94-E65F-4067-97E8-3012D8FC6AD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82361" y="6628095"/>
            <a:ext cx="962395" cy="229905"/>
          </a:xfrm>
          <a:prstGeom prst="rect">
            <a:avLst/>
          </a:prstGeom>
        </p:spPr>
      </p:pic>
    </p:spTree>
    <p:extLst>
      <p:ext uri="{BB962C8B-B14F-4D97-AF65-F5344CB8AC3E}">
        <p14:creationId xmlns:p14="http://schemas.microsoft.com/office/powerpoint/2010/main" val="17853336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714BA2AE7EFD34A9C0B6410CB86F0AF" ma:contentTypeVersion="18" ma:contentTypeDescription="Create a new document." ma:contentTypeScope="" ma:versionID="13f89c89facd75f8395265018d4358f4">
  <xsd:schema xmlns:xsd="http://www.w3.org/2001/XMLSchema" xmlns:xs="http://www.w3.org/2001/XMLSchema" xmlns:p="http://schemas.microsoft.com/office/2006/metadata/properties" xmlns:ns2="dc809939-901c-4e44-b75a-4ed6930e9425" xmlns:ns3="54ea286b-6133-493e-862c-ac240d2b25ff" targetNamespace="http://schemas.microsoft.com/office/2006/metadata/properties" ma:root="true" ma:fieldsID="581aacb04528b0042f3949ee2685f352" ns2:_="" ns3:_="">
    <xsd:import namespace="dc809939-901c-4e44-b75a-4ed6930e9425"/>
    <xsd:import namespace="54ea286b-6133-493e-862c-ac240d2b25f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element ref="ns2:MediaServiceObjectDetectorVersions" minOccurs="0"/>
                <xsd:element ref="ns2:MediaServiceSearchProperties"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809939-901c-4e44-b75a-4ed6930e94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13756ff-49a0-4149-ba65-c287ad8cbf17" ma:termSetId="09814cd3-568e-fe90-9814-8d621ff8fb84" ma:anchorId="fba54fb3-c3e1-fe81-a776-ca4b69148c4d" ma:open="true" ma:isKeyword="false">
      <xsd:complexType>
        <xsd:sequence>
          <xsd:element ref="pc:Terms" minOccurs="0" maxOccurs="1"/>
        </xsd:sequence>
      </xsd:complexType>
    </xsd:element>
    <xsd:element name="MediaLengthInSeconds" ma:index="2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4ea286b-6133-493e-862c-ac240d2b25ff"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8aa5a7e-b3da-4d81-9ba2-0a76b6fdb26d}" ma:internalName="TaxCatchAll" ma:showField="CatchAllData" ma:web="54ea286b-6133-493e-862c-ac240d2b25f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c809939-901c-4e44-b75a-4ed6930e9425">
      <Terms xmlns="http://schemas.microsoft.com/office/infopath/2007/PartnerControls"/>
    </lcf76f155ced4ddcb4097134ff3c332f>
    <TaxCatchAll xmlns="54ea286b-6133-493e-862c-ac240d2b25f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1FE6872-27F7-4982-A9C0-2D81F8961A4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809939-901c-4e44-b75a-4ed6930e9425"/>
    <ds:schemaRef ds:uri="54ea286b-6133-493e-862c-ac240d2b25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1440E8F-68FA-4879-8BE8-6E879188A322}">
  <ds:schemaRefs>
    <ds:schemaRef ds:uri="http://schemas.microsoft.com/office/2006/metadata/properties"/>
    <ds:schemaRef ds:uri="http://purl.org/dc/elements/1.1/"/>
    <ds:schemaRef ds:uri="dc809939-901c-4e44-b75a-4ed6930e9425"/>
    <ds:schemaRef ds:uri="http://schemas.openxmlformats.org/package/2006/metadata/core-properties"/>
    <ds:schemaRef ds:uri="http://schemas.microsoft.com/office/2006/documentManagement/types"/>
    <ds:schemaRef ds:uri="http://www.w3.org/XML/1998/namespace"/>
    <ds:schemaRef ds:uri="http://purl.org/dc/dcmitype/"/>
    <ds:schemaRef ds:uri="http://schemas.microsoft.com/office/infopath/2007/PartnerControls"/>
    <ds:schemaRef ds:uri="54ea286b-6133-493e-862c-ac240d2b25ff"/>
    <ds:schemaRef ds:uri="http://purl.org/dc/terms/"/>
  </ds:schemaRefs>
</ds:datastoreItem>
</file>

<file path=customXml/itemProps3.xml><?xml version="1.0" encoding="utf-8"?>
<ds:datastoreItem xmlns:ds="http://schemas.openxmlformats.org/officeDocument/2006/customXml" ds:itemID="{80E1C776-C65E-4738-B2CE-30F271FAA72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490</Words>
  <Application>Microsoft Office PowerPoint</Application>
  <PresentationFormat>Widescreen</PresentationFormat>
  <Paragraphs>49</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Employee Benefits</vt:lpstr>
      <vt:lpstr>Types of Benefits</vt:lpstr>
      <vt:lpstr>Paid Leave</vt:lpstr>
      <vt:lpstr>Health Insurance</vt:lpstr>
      <vt:lpstr>Retirement Savings Plan</vt:lpstr>
      <vt:lpstr>Life and Disability Insurance</vt:lpstr>
      <vt:lpstr>Tuition Assistance</vt:lpstr>
      <vt:lpstr>Training and Professional Development</vt:lpstr>
      <vt:lpstr>Additional Benefits</vt:lpstr>
      <vt:lpstr>Compensation Package</vt:lpstr>
      <vt:lpstr>Use the  Employee  Benefits  Discovery  Packet to  explore how  to self  assess future employment opportunities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Employee Benefits</dc:title>
  <dc:creator>Kristin Mullady</dc:creator>
  <cp:lastModifiedBy>Dana Eaton</cp:lastModifiedBy>
  <cp:revision>2</cp:revision>
  <dcterms:created xsi:type="dcterms:W3CDTF">2020-03-12T18:49:20Z</dcterms:created>
  <dcterms:modified xsi:type="dcterms:W3CDTF">2024-04-03T17:01:48Z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0x0101007714BA2AE7EFD34A9C0B6410CB86F0AF</vt:lpwstr>
  </property>
  <property fmtid="{D5CDD505-2E9C-101B-9397-08002B2CF9AE}" pid="3" name="MediaServiceImageTags">
    <vt:lpwstr/>
  </property>
</Properties>
</file>