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69" r:id="rId6"/>
    <p:sldId id="270" r:id="rId7"/>
    <p:sldId id="256" r:id="rId8"/>
    <p:sldId id="258" r:id="rId9"/>
    <p:sldId id="271" r:id="rId10"/>
    <p:sldId id="264" r:id="rId11"/>
    <p:sldId id="259" r:id="rId12"/>
    <p:sldId id="260" r:id="rId13"/>
    <p:sldId id="261" r:id="rId14"/>
    <p:sldId id="262" r:id="rId15"/>
    <p:sldId id="265" r:id="rId16"/>
    <p:sldId id="266" r:id="rId17"/>
    <p:sldId id="263" r:id="rId18"/>
    <p:sldId id="272" r:id="rId19"/>
    <p:sldId id="26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95AECD-ABC9-41AA-A625-ED3F89B81F9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533AE41-BB75-4640-857C-5BCBBAB85D3D}">
      <dgm:prSet/>
      <dgm:spPr/>
      <dgm:t>
        <a:bodyPr/>
        <a:lstStyle/>
        <a:p>
          <a:r>
            <a:rPr lang="en-US"/>
            <a:t>Natural Resources (selling crops, land, or minerals)</a:t>
          </a:r>
        </a:p>
      </dgm:t>
    </dgm:pt>
    <dgm:pt modelId="{27F53916-E9BF-4D5A-9FB5-FD2DBBB747B2}" type="parTrans" cxnId="{E8525039-FF8B-487D-8DC0-CBC98DCB4DD8}">
      <dgm:prSet/>
      <dgm:spPr/>
      <dgm:t>
        <a:bodyPr/>
        <a:lstStyle/>
        <a:p>
          <a:endParaRPr lang="en-US"/>
        </a:p>
      </dgm:t>
    </dgm:pt>
    <dgm:pt modelId="{D3BCB749-9A1B-4E29-8394-7D3FE4D26653}" type="sibTrans" cxnId="{E8525039-FF8B-487D-8DC0-CBC98DCB4DD8}">
      <dgm:prSet/>
      <dgm:spPr/>
      <dgm:t>
        <a:bodyPr/>
        <a:lstStyle/>
        <a:p>
          <a:endParaRPr lang="en-US"/>
        </a:p>
      </dgm:t>
    </dgm:pt>
    <dgm:pt modelId="{3EA58921-5285-4075-9F74-079E979A3F31}">
      <dgm:prSet/>
      <dgm:spPr/>
      <dgm:t>
        <a:bodyPr/>
        <a:lstStyle/>
        <a:p>
          <a:r>
            <a:rPr lang="en-US"/>
            <a:t>Human Resources (making music, playing sports, operating machinery)</a:t>
          </a:r>
        </a:p>
      </dgm:t>
    </dgm:pt>
    <dgm:pt modelId="{B6AF6C46-20B3-41F9-94C1-05AF6C2EA46A}" type="parTrans" cxnId="{9284AD38-CF98-4BB0-8B4F-D9409EAF9D20}">
      <dgm:prSet/>
      <dgm:spPr/>
      <dgm:t>
        <a:bodyPr/>
        <a:lstStyle/>
        <a:p>
          <a:endParaRPr lang="en-US"/>
        </a:p>
      </dgm:t>
    </dgm:pt>
    <dgm:pt modelId="{8666E200-213F-4A21-9BC2-03558C5479FB}" type="sibTrans" cxnId="{9284AD38-CF98-4BB0-8B4F-D9409EAF9D20}">
      <dgm:prSet/>
      <dgm:spPr/>
      <dgm:t>
        <a:bodyPr/>
        <a:lstStyle/>
        <a:p>
          <a:endParaRPr lang="en-US"/>
        </a:p>
      </dgm:t>
    </dgm:pt>
    <dgm:pt modelId="{792E9558-757D-4BC1-805B-218DCC92C18B}">
      <dgm:prSet/>
      <dgm:spPr/>
      <dgm:t>
        <a:bodyPr/>
        <a:lstStyle/>
        <a:p>
          <a:r>
            <a:rPr lang="en-US"/>
            <a:t>Capital Resources (investing)</a:t>
          </a:r>
        </a:p>
      </dgm:t>
    </dgm:pt>
    <dgm:pt modelId="{684EAB76-EA12-4C18-9DA8-E945D9C16387}" type="parTrans" cxnId="{CDF52734-9FF8-4AE7-9BFC-BDB818F10F49}">
      <dgm:prSet/>
      <dgm:spPr/>
      <dgm:t>
        <a:bodyPr/>
        <a:lstStyle/>
        <a:p>
          <a:endParaRPr lang="en-US"/>
        </a:p>
      </dgm:t>
    </dgm:pt>
    <dgm:pt modelId="{C7686084-898D-4193-BB87-1F0FB3462CB8}" type="sibTrans" cxnId="{CDF52734-9FF8-4AE7-9BFC-BDB818F10F49}">
      <dgm:prSet/>
      <dgm:spPr/>
      <dgm:t>
        <a:bodyPr/>
        <a:lstStyle/>
        <a:p>
          <a:endParaRPr lang="en-US"/>
        </a:p>
      </dgm:t>
    </dgm:pt>
    <dgm:pt modelId="{4A0CBBC5-7823-4233-8BF4-3BB38B73920F}">
      <dgm:prSet/>
      <dgm:spPr/>
      <dgm:t>
        <a:bodyPr/>
        <a:lstStyle/>
        <a:p>
          <a:r>
            <a:rPr lang="en-US" dirty="0"/>
            <a:t>Entrepreneurial Ability (creating a business or product) </a:t>
          </a:r>
        </a:p>
      </dgm:t>
    </dgm:pt>
    <dgm:pt modelId="{AC6ABD06-FFBB-4895-A012-0D28EF61F42E}" type="parTrans" cxnId="{13EB4784-76D3-475D-8453-40519E217B32}">
      <dgm:prSet/>
      <dgm:spPr/>
      <dgm:t>
        <a:bodyPr/>
        <a:lstStyle/>
        <a:p>
          <a:endParaRPr lang="en-US"/>
        </a:p>
      </dgm:t>
    </dgm:pt>
    <dgm:pt modelId="{E8F4BDDB-FF72-4350-BA80-3CB372E6A603}" type="sibTrans" cxnId="{13EB4784-76D3-475D-8453-40519E217B32}">
      <dgm:prSet/>
      <dgm:spPr/>
      <dgm:t>
        <a:bodyPr/>
        <a:lstStyle/>
        <a:p>
          <a:endParaRPr lang="en-US"/>
        </a:p>
      </dgm:t>
    </dgm:pt>
    <dgm:pt modelId="{65076AE7-3349-4748-8D37-34474EA7C165}">
      <dgm:prSet/>
      <dgm:spPr/>
      <dgm:t>
        <a:bodyPr/>
        <a:lstStyle/>
        <a:p>
          <a:endParaRPr lang="en-US" dirty="0"/>
        </a:p>
      </dgm:t>
    </dgm:pt>
    <dgm:pt modelId="{33018173-405B-4958-BCFA-FF44859570FD}" type="parTrans" cxnId="{03908916-E611-4CA3-B4CF-05D8CE8553D1}">
      <dgm:prSet/>
      <dgm:spPr/>
      <dgm:t>
        <a:bodyPr/>
        <a:lstStyle/>
        <a:p>
          <a:endParaRPr lang="en-US"/>
        </a:p>
      </dgm:t>
    </dgm:pt>
    <dgm:pt modelId="{F72DBEE4-2410-482B-9F6B-9AB8DEB41D89}" type="sibTrans" cxnId="{03908916-E611-4CA3-B4CF-05D8CE8553D1}">
      <dgm:prSet/>
      <dgm:spPr/>
      <dgm:t>
        <a:bodyPr/>
        <a:lstStyle/>
        <a:p>
          <a:endParaRPr lang="en-US"/>
        </a:p>
      </dgm:t>
    </dgm:pt>
    <dgm:pt modelId="{4F28C34B-2EBA-48D8-A858-6B43C71DC0D3}" type="pres">
      <dgm:prSet presAssocID="{4895AECD-ABC9-41AA-A625-ED3F89B81F9C}" presName="linear" presStyleCnt="0">
        <dgm:presLayoutVars>
          <dgm:animLvl val="lvl"/>
          <dgm:resizeHandles val="exact"/>
        </dgm:presLayoutVars>
      </dgm:prSet>
      <dgm:spPr/>
    </dgm:pt>
    <dgm:pt modelId="{9C99AA3A-8229-477C-9417-490EDCF1F0A9}" type="pres">
      <dgm:prSet presAssocID="{D533AE41-BB75-4640-857C-5BCBBAB85D3D}" presName="parentText" presStyleLbl="node1" presStyleIdx="0" presStyleCnt="4">
        <dgm:presLayoutVars>
          <dgm:chMax val="0"/>
          <dgm:bulletEnabled val="1"/>
        </dgm:presLayoutVars>
      </dgm:prSet>
      <dgm:spPr/>
    </dgm:pt>
    <dgm:pt modelId="{12D1FA3A-9FD6-4D28-B886-ABDC725746B5}" type="pres">
      <dgm:prSet presAssocID="{D3BCB749-9A1B-4E29-8394-7D3FE4D26653}" presName="spacer" presStyleCnt="0"/>
      <dgm:spPr/>
    </dgm:pt>
    <dgm:pt modelId="{CCDEB848-A25C-4D8C-B018-3611199B6C04}" type="pres">
      <dgm:prSet presAssocID="{3EA58921-5285-4075-9F74-079E979A3F31}" presName="parentText" presStyleLbl="node1" presStyleIdx="1" presStyleCnt="4">
        <dgm:presLayoutVars>
          <dgm:chMax val="0"/>
          <dgm:bulletEnabled val="1"/>
        </dgm:presLayoutVars>
      </dgm:prSet>
      <dgm:spPr/>
    </dgm:pt>
    <dgm:pt modelId="{889CEC91-6EB2-42D6-A8EE-076614B7C979}" type="pres">
      <dgm:prSet presAssocID="{8666E200-213F-4A21-9BC2-03558C5479FB}" presName="spacer" presStyleCnt="0"/>
      <dgm:spPr/>
    </dgm:pt>
    <dgm:pt modelId="{040BCBE0-6754-4F9D-881B-ABFDE13A7F18}" type="pres">
      <dgm:prSet presAssocID="{792E9558-757D-4BC1-805B-218DCC92C18B}" presName="parentText" presStyleLbl="node1" presStyleIdx="2" presStyleCnt="4">
        <dgm:presLayoutVars>
          <dgm:chMax val="0"/>
          <dgm:bulletEnabled val="1"/>
        </dgm:presLayoutVars>
      </dgm:prSet>
      <dgm:spPr/>
    </dgm:pt>
    <dgm:pt modelId="{7CF25DC2-A47C-4609-90A1-4C2DBEDC9B00}" type="pres">
      <dgm:prSet presAssocID="{C7686084-898D-4193-BB87-1F0FB3462CB8}" presName="spacer" presStyleCnt="0"/>
      <dgm:spPr/>
    </dgm:pt>
    <dgm:pt modelId="{BC213D60-DC51-4A77-A0D9-A66D7EB88341}" type="pres">
      <dgm:prSet presAssocID="{4A0CBBC5-7823-4233-8BF4-3BB38B73920F}" presName="parentText" presStyleLbl="node1" presStyleIdx="3" presStyleCnt="4">
        <dgm:presLayoutVars>
          <dgm:chMax val="0"/>
          <dgm:bulletEnabled val="1"/>
        </dgm:presLayoutVars>
      </dgm:prSet>
      <dgm:spPr/>
    </dgm:pt>
    <dgm:pt modelId="{CAC59B69-743E-48E7-A434-4BF48303B0FA}" type="pres">
      <dgm:prSet presAssocID="{4A0CBBC5-7823-4233-8BF4-3BB38B73920F}" presName="childText" presStyleLbl="revTx" presStyleIdx="0" presStyleCnt="1">
        <dgm:presLayoutVars>
          <dgm:bulletEnabled val="1"/>
        </dgm:presLayoutVars>
      </dgm:prSet>
      <dgm:spPr/>
    </dgm:pt>
  </dgm:ptLst>
  <dgm:cxnLst>
    <dgm:cxn modelId="{254A4805-234F-4EF1-8193-44E87FD071CE}" type="presOf" srcId="{4895AECD-ABC9-41AA-A625-ED3F89B81F9C}" destId="{4F28C34B-2EBA-48D8-A858-6B43C71DC0D3}" srcOrd="0" destOrd="0" presId="urn:microsoft.com/office/officeart/2005/8/layout/vList2"/>
    <dgm:cxn modelId="{9856A705-C0C9-47FA-BC18-390112B4D6DD}" type="presOf" srcId="{65076AE7-3349-4748-8D37-34474EA7C165}" destId="{CAC59B69-743E-48E7-A434-4BF48303B0FA}" srcOrd="0" destOrd="0" presId="urn:microsoft.com/office/officeart/2005/8/layout/vList2"/>
    <dgm:cxn modelId="{A221710C-9F95-407C-8C71-204570611F78}" type="presOf" srcId="{3EA58921-5285-4075-9F74-079E979A3F31}" destId="{CCDEB848-A25C-4D8C-B018-3611199B6C04}" srcOrd="0" destOrd="0" presId="urn:microsoft.com/office/officeart/2005/8/layout/vList2"/>
    <dgm:cxn modelId="{9D0E4416-ACD3-4A8A-9C49-AB15810AC292}" type="presOf" srcId="{4A0CBBC5-7823-4233-8BF4-3BB38B73920F}" destId="{BC213D60-DC51-4A77-A0D9-A66D7EB88341}" srcOrd="0" destOrd="0" presId="urn:microsoft.com/office/officeart/2005/8/layout/vList2"/>
    <dgm:cxn modelId="{03908916-E611-4CA3-B4CF-05D8CE8553D1}" srcId="{4A0CBBC5-7823-4233-8BF4-3BB38B73920F}" destId="{65076AE7-3349-4748-8D37-34474EA7C165}" srcOrd="0" destOrd="0" parTransId="{33018173-405B-4958-BCFA-FF44859570FD}" sibTransId="{F72DBEE4-2410-482B-9F6B-9AB8DEB41D89}"/>
    <dgm:cxn modelId="{CDF52734-9FF8-4AE7-9BFC-BDB818F10F49}" srcId="{4895AECD-ABC9-41AA-A625-ED3F89B81F9C}" destId="{792E9558-757D-4BC1-805B-218DCC92C18B}" srcOrd="2" destOrd="0" parTransId="{684EAB76-EA12-4C18-9DA8-E945D9C16387}" sibTransId="{C7686084-898D-4193-BB87-1F0FB3462CB8}"/>
    <dgm:cxn modelId="{9284AD38-CF98-4BB0-8B4F-D9409EAF9D20}" srcId="{4895AECD-ABC9-41AA-A625-ED3F89B81F9C}" destId="{3EA58921-5285-4075-9F74-079E979A3F31}" srcOrd="1" destOrd="0" parTransId="{B6AF6C46-20B3-41F9-94C1-05AF6C2EA46A}" sibTransId="{8666E200-213F-4A21-9BC2-03558C5479FB}"/>
    <dgm:cxn modelId="{E8525039-FF8B-487D-8DC0-CBC98DCB4DD8}" srcId="{4895AECD-ABC9-41AA-A625-ED3F89B81F9C}" destId="{D533AE41-BB75-4640-857C-5BCBBAB85D3D}" srcOrd="0" destOrd="0" parTransId="{27F53916-E9BF-4D5A-9FB5-FD2DBBB747B2}" sibTransId="{D3BCB749-9A1B-4E29-8394-7D3FE4D26653}"/>
    <dgm:cxn modelId="{40057342-73A4-4C37-B93A-374398096411}" type="presOf" srcId="{D533AE41-BB75-4640-857C-5BCBBAB85D3D}" destId="{9C99AA3A-8229-477C-9417-490EDCF1F0A9}" srcOrd="0" destOrd="0" presId="urn:microsoft.com/office/officeart/2005/8/layout/vList2"/>
    <dgm:cxn modelId="{5D4F9B6B-F635-4500-9E4F-357CD89D5161}" type="presOf" srcId="{792E9558-757D-4BC1-805B-218DCC92C18B}" destId="{040BCBE0-6754-4F9D-881B-ABFDE13A7F18}" srcOrd="0" destOrd="0" presId="urn:microsoft.com/office/officeart/2005/8/layout/vList2"/>
    <dgm:cxn modelId="{13EB4784-76D3-475D-8453-40519E217B32}" srcId="{4895AECD-ABC9-41AA-A625-ED3F89B81F9C}" destId="{4A0CBBC5-7823-4233-8BF4-3BB38B73920F}" srcOrd="3" destOrd="0" parTransId="{AC6ABD06-FFBB-4895-A012-0D28EF61F42E}" sibTransId="{E8F4BDDB-FF72-4350-BA80-3CB372E6A603}"/>
    <dgm:cxn modelId="{5AF6D1EB-3B25-4B14-94E0-DA54E5269799}" type="presParOf" srcId="{4F28C34B-2EBA-48D8-A858-6B43C71DC0D3}" destId="{9C99AA3A-8229-477C-9417-490EDCF1F0A9}" srcOrd="0" destOrd="0" presId="urn:microsoft.com/office/officeart/2005/8/layout/vList2"/>
    <dgm:cxn modelId="{1F25FE63-8421-445A-A58A-2844DB78B81E}" type="presParOf" srcId="{4F28C34B-2EBA-48D8-A858-6B43C71DC0D3}" destId="{12D1FA3A-9FD6-4D28-B886-ABDC725746B5}" srcOrd="1" destOrd="0" presId="urn:microsoft.com/office/officeart/2005/8/layout/vList2"/>
    <dgm:cxn modelId="{86A18FDC-D006-4E29-A0DA-963B99D4D6C4}" type="presParOf" srcId="{4F28C34B-2EBA-48D8-A858-6B43C71DC0D3}" destId="{CCDEB848-A25C-4D8C-B018-3611199B6C04}" srcOrd="2" destOrd="0" presId="urn:microsoft.com/office/officeart/2005/8/layout/vList2"/>
    <dgm:cxn modelId="{80FF8F5D-5E72-49B7-9B4F-2632D5834A32}" type="presParOf" srcId="{4F28C34B-2EBA-48D8-A858-6B43C71DC0D3}" destId="{889CEC91-6EB2-42D6-A8EE-076614B7C979}" srcOrd="3" destOrd="0" presId="urn:microsoft.com/office/officeart/2005/8/layout/vList2"/>
    <dgm:cxn modelId="{381CA0F5-3466-4801-A9C5-D0A7FC38D5C8}" type="presParOf" srcId="{4F28C34B-2EBA-48D8-A858-6B43C71DC0D3}" destId="{040BCBE0-6754-4F9D-881B-ABFDE13A7F18}" srcOrd="4" destOrd="0" presId="urn:microsoft.com/office/officeart/2005/8/layout/vList2"/>
    <dgm:cxn modelId="{0AF02645-DFA0-432C-B903-7142A9F3BAB9}" type="presParOf" srcId="{4F28C34B-2EBA-48D8-A858-6B43C71DC0D3}" destId="{7CF25DC2-A47C-4609-90A1-4C2DBEDC9B00}" srcOrd="5" destOrd="0" presId="urn:microsoft.com/office/officeart/2005/8/layout/vList2"/>
    <dgm:cxn modelId="{F54406E8-A6FE-4939-9085-F2AE59795339}" type="presParOf" srcId="{4F28C34B-2EBA-48D8-A858-6B43C71DC0D3}" destId="{BC213D60-DC51-4A77-A0D9-A66D7EB88341}" srcOrd="6" destOrd="0" presId="urn:microsoft.com/office/officeart/2005/8/layout/vList2"/>
    <dgm:cxn modelId="{75E856C1-6CCC-4391-A0CB-D309FC64164E}" type="presParOf" srcId="{4F28C34B-2EBA-48D8-A858-6B43C71DC0D3}" destId="{CAC59B69-743E-48E7-A434-4BF48303B0FA}"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99AA3A-8229-477C-9417-490EDCF1F0A9}">
      <dsp:nvSpPr>
        <dsp:cNvPr id="0" name=""/>
        <dsp:cNvSpPr/>
      </dsp:nvSpPr>
      <dsp:spPr>
        <a:xfrm>
          <a:off x="0" y="480312"/>
          <a:ext cx="10515600" cy="6715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Natural Resources (selling crops, land, or minerals)</a:t>
          </a:r>
        </a:p>
      </dsp:txBody>
      <dsp:txXfrm>
        <a:off x="32784" y="513096"/>
        <a:ext cx="10450032" cy="606012"/>
      </dsp:txXfrm>
    </dsp:sp>
    <dsp:sp modelId="{CCDEB848-A25C-4D8C-B018-3611199B6C04}">
      <dsp:nvSpPr>
        <dsp:cNvPr id="0" name=""/>
        <dsp:cNvSpPr/>
      </dsp:nvSpPr>
      <dsp:spPr>
        <a:xfrm>
          <a:off x="0" y="1232532"/>
          <a:ext cx="10515600" cy="671580"/>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Human Resources (making music, playing sports, operating machinery)</a:t>
          </a:r>
        </a:p>
      </dsp:txBody>
      <dsp:txXfrm>
        <a:off x="32784" y="1265316"/>
        <a:ext cx="10450032" cy="606012"/>
      </dsp:txXfrm>
    </dsp:sp>
    <dsp:sp modelId="{040BCBE0-6754-4F9D-881B-ABFDE13A7F18}">
      <dsp:nvSpPr>
        <dsp:cNvPr id="0" name=""/>
        <dsp:cNvSpPr/>
      </dsp:nvSpPr>
      <dsp:spPr>
        <a:xfrm>
          <a:off x="0" y="1984752"/>
          <a:ext cx="10515600" cy="671580"/>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Capital Resources (investing)</a:t>
          </a:r>
        </a:p>
      </dsp:txBody>
      <dsp:txXfrm>
        <a:off x="32784" y="2017536"/>
        <a:ext cx="10450032" cy="606012"/>
      </dsp:txXfrm>
    </dsp:sp>
    <dsp:sp modelId="{BC213D60-DC51-4A77-A0D9-A66D7EB88341}">
      <dsp:nvSpPr>
        <dsp:cNvPr id="0" name=""/>
        <dsp:cNvSpPr/>
      </dsp:nvSpPr>
      <dsp:spPr>
        <a:xfrm>
          <a:off x="0" y="2736972"/>
          <a:ext cx="10515600" cy="6715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Entrepreneurial Ability (creating a business or product) </a:t>
          </a:r>
        </a:p>
      </dsp:txBody>
      <dsp:txXfrm>
        <a:off x="32784" y="2769756"/>
        <a:ext cx="10450032" cy="606012"/>
      </dsp:txXfrm>
    </dsp:sp>
    <dsp:sp modelId="{CAC59B69-743E-48E7-A434-4BF48303B0FA}">
      <dsp:nvSpPr>
        <dsp:cNvPr id="0" name=""/>
        <dsp:cNvSpPr/>
      </dsp:nvSpPr>
      <dsp:spPr>
        <a:xfrm>
          <a:off x="0" y="3408552"/>
          <a:ext cx="10515600"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a:lnSpc>
              <a:spcPct val="90000"/>
            </a:lnSpc>
            <a:spcBef>
              <a:spcPct val="0"/>
            </a:spcBef>
            <a:spcAft>
              <a:spcPct val="20000"/>
            </a:spcAft>
            <a:buChar char="•"/>
          </a:pPr>
          <a:endParaRPr lang="en-US" sz="2200" kern="1200" dirty="0"/>
        </a:p>
      </dsp:txBody>
      <dsp:txXfrm>
        <a:off x="0" y="3408552"/>
        <a:ext cx="10515600" cy="4636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D3A6-AFAF-4317-ADF6-53BF0AD5A08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8753D9-29B6-403C-ACD5-1522EE4CD3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502FF7-C475-4D82-AF02-9EF2802804CF}"/>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41F45350-5760-44BE-A141-793E22571B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751740-AE4E-4F13-BC90-48325B1E3567}"/>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64691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94713-87DE-4DBE-A78E-B45EA83F142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849301-7E0F-4258-9CFE-89A5E28ADC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58C32F-9D19-46E9-AFE6-39C8C8D9C918}"/>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6D88E123-1F88-4689-B908-EA4F43242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31070-CAC9-48C8-A990-1A55F1204F7D}"/>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181640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956F00-78D9-4680-9B6D-2A8E0211E8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A73BFF-0D2D-4687-8B33-8A1E7CBFEE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5E1AAD-3DC1-4ABA-90AA-C6E58E60C502}"/>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276C02D2-4074-4C7D-94A9-A1E90B2804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9BCF19-501C-4B42-9389-45F3F4397BBB}"/>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2235439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9B9DC-CE6C-4BF5-83DB-F98E3FE295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3ADE77-4230-4AC3-85A4-0525BC02C1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5C6805-A7DC-4E7E-AE84-920189F71945}"/>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5D533B8E-0E38-47B4-A403-81B941735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D59DE9-6497-438A-851E-B0D5FDB88EB7}"/>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74310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76434-9D41-44A3-9FD3-CFB6BD47E6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7965BF-30A0-40D6-991A-D9DA928C3C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767BEC-00BC-4248-9C7D-99BA9732DD23}"/>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5963CAE9-018B-484B-8F07-FD88633BF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FCBCE-A533-43F2-A142-75BAB5367861}"/>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3957628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A2CAE-E51B-4C49-8D0D-C0AB95669D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54CC8C-E386-4A4C-A619-3F28F057FC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C46F17-0D7A-4CE7-8C28-9163C2E84C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0987CE-32AA-424A-B055-D47159B178DB}"/>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6" name="Footer Placeholder 5">
            <a:extLst>
              <a:ext uri="{FF2B5EF4-FFF2-40B4-BE49-F238E27FC236}">
                <a16:creationId xmlns:a16="http://schemas.microsoft.com/office/drawing/2014/main" id="{06982966-5682-4047-ABF7-14DD547D14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4C49E3-36B9-4E7B-8309-3529D41F5CFA}"/>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448703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44E5F-1E73-4159-B400-C0F3EAF4CF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1F5CD88-C615-4889-B7B2-D8D231CA4F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754D23-1623-4E24-B081-271F10D8C7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EB9208-314C-4892-8705-40D96A6137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F61CA9-D743-42AE-A289-533AEC051A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8131F3-0960-4847-ACDA-6E0D1B44878D}"/>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8" name="Footer Placeholder 7">
            <a:extLst>
              <a:ext uri="{FF2B5EF4-FFF2-40B4-BE49-F238E27FC236}">
                <a16:creationId xmlns:a16="http://schemas.microsoft.com/office/drawing/2014/main" id="{A62AAC9C-B14A-4202-BF05-C79DCCCBDF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5C6915-5A7B-4B37-B854-F3A72709D29E}"/>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2711854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43DAC-9873-4103-BAF7-339C78CCFC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A0EB40-F98A-47A6-8034-A6EE04C6D1B9}"/>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4" name="Footer Placeholder 3">
            <a:extLst>
              <a:ext uri="{FF2B5EF4-FFF2-40B4-BE49-F238E27FC236}">
                <a16:creationId xmlns:a16="http://schemas.microsoft.com/office/drawing/2014/main" id="{B4406C83-2D93-4B84-B219-C4288226108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2E7747C-6B49-4289-9F8A-C14394E4C3F7}"/>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2645686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6F7ADB-0913-4875-80B9-53ADE3E1442C}"/>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3" name="Footer Placeholder 2">
            <a:extLst>
              <a:ext uri="{FF2B5EF4-FFF2-40B4-BE49-F238E27FC236}">
                <a16:creationId xmlns:a16="http://schemas.microsoft.com/office/drawing/2014/main" id="{0D7F41CC-CD3F-4C7B-AC45-1A882CA0C83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7B3AF57-4FDA-4D55-A5CC-9E1E037B668F}"/>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2021177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E19CA-7C4E-4D58-9AD6-23FB11B6BA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B2AD52-16AF-473D-92F8-824F07582E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0FD5B9-58B0-45BC-9432-07AF317BD9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7A1CF3-7465-48FA-94CF-EC07B4EBC2D4}"/>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6" name="Footer Placeholder 5">
            <a:extLst>
              <a:ext uri="{FF2B5EF4-FFF2-40B4-BE49-F238E27FC236}">
                <a16:creationId xmlns:a16="http://schemas.microsoft.com/office/drawing/2014/main" id="{093A0F9F-90E7-4F7C-8E77-46B9C24FBE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D350DA-DEF1-4CCA-BA05-5121704C8FA8}"/>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712504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4336B-9520-4CB5-B3B3-FB02D8F82F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C1245D-E58C-4719-90A4-8329E3E0AF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81F26B-DAB3-4813-98D6-37068F396B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BC64EB-0747-4566-9DC6-BB0EBBBB28AF}"/>
              </a:ext>
            </a:extLst>
          </p:cNvPr>
          <p:cNvSpPr>
            <a:spLocks noGrp="1"/>
          </p:cNvSpPr>
          <p:nvPr>
            <p:ph type="dt" sz="half" idx="10"/>
          </p:nvPr>
        </p:nvSpPr>
        <p:spPr/>
        <p:txBody>
          <a:bodyPr/>
          <a:lstStyle/>
          <a:p>
            <a:fld id="{34D93671-9A83-4656-B87C-3F495D844486}" type="datetimeFigureOut">
              <a:rPr lang="en-US" smtClean="0"/>
              <a:t>4/3/2024</a:t>
            </a:fld>
            <a:endParaRPr lang="en-US"/>
          </a:p>
        </p:txBody>
      </p:sp>
      <p:sp>
        <p:nvSpPr>
          <p:cNvPr id="6" name="Footer Placeholder 5">
            <a:extLst>
              <a:ext uri="{FF2B5EF4-FFF2-40B4-BE49-F238E27FC236}">
                <a16:creationId xmlns:a16="http://schemas.microsoft.com/office/drawing/2014/main" id="{7F5BD4A1-021A-47AC-AEF1-B18A9B584C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A7CC40-1813-4495-BFFF-8F228189B759}"/>
              </a:ext>
            </a:extLst>
          </p:cNvPr>
          <p:cNvSpPr>
            <a:spLocks noGrp="1"/>
          </p:cNvSpPr>
          <p:nvPr>
            <p:ph type="sldNum" sz="quarter" idx="12"/>
          </p:nvPr>
        </p:nvSpPr>
        <p:spPr/>
        <p:txBody>
          <a:bodyPr/>
          <a:lstStyle/>
          <a:p>
            <a:fld id="{2D3CC44E-0696-4038-8751-F654263DCD1C}" type="slidenum">
              <a:rPr lang="en-US" smtClean="0"/>
              <a:t>‹#›</a:t>
            </a:fld>
            <a:endParaRPr lang="en-US"/>
          </a:p>
        </p:txBody>
      </p:sp>
    </p:spTree>
    <p:extLst>
      <p:ext uri="{BB962C8B-B14F-4D97-AF65-F5344CB8AC3E}">
        <p14:creationId xmlns:p14="http://schemas.microsoft.com/office/powerpoint/2010/main" val="982036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DD8501-E537-4CDC-87CA-B9E206B2F0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DC4A06-DECE-4CD7-BC2A-0A5626E029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D12FF5-BB35-4730-A41E-6D0A7D1106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93671-9A83-4656-B87C-3F495D844486}" type="datetimeFigureOut">
              <a:rPr lang="en-US" smtClean="0"/>
              <a:t>4/3/2024</a:t>
            </a:fld>
            <a:endParaRPr lang="en-US"/>
          </a:p>
        </p:txBody>
      </p:sp>
      <p:sp>
        <p:nvSpPr>
          <p:cNvPr id="5" name="Footer Placeholder 4">
            <a:extLst>
              <a:ext uri="{FF2B5EF4-FFF2-40B4-BE49-F238E27FC236}">
                <a16:creationId xmlns:a16="http://schemas.microsoft.com/office/drawing/2014/main" id="{6E531C6F-9665-4F4F-ACD1-7646ECD741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B992544-5CFC-4D01-833D-10D6724A95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3CC44E-0696-4038-8751-F654263DCD1C}" type="slidenum">
              <a:rPr lang="en-US" smtClean="0"/>
              <a:t>‹#›</a:t>
            </a:fld>
            <a:endParaRPr lang="en-US"/>
          </a:p>
        </p:txBody>
      </p:sp>
    </p:spTree>
    <p:extLst>
      <p:ext uri="{BB962C8B-B14F-4D97-AF65-F5344CB8AC3E}">
        <p14:creationId xmlns:p14="http://schemas.microsoft.com/office/powerpoint/2010/main" val="2750709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ublicdomainfiles.com/show_file.php?id=13526733611229"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7DD69-7F97-4024-8746-6A725922524D}"/>
              </a:ext>
            </a:extLst>
          </p:cNvPr>
          <p:cNvSpPr>
            <a:spLocks noGrp="1"/>
          </p:cNvSpPr>
          <p:nvPr>
            <p:ph type="ctrTitle"/>
          </p:nvPr>
        </p:nvSpPr>
        <p:spPr>
          <a:xfrm>
            <a:off x="841247" y="2079443"/>
            <a:ext cx="4609057" cy="1983264"/>
          </a:xfrm>
        </p:spPr>
        <p:txBody>
          <a:bodyPr>
            <a:normAutofit fontScale="90000"/>
          </a:bodyPr>
          <a:lstStyle/>
          <a:p>
            <a:pPr algn="l"/>
            <a:r>
              <a:rPr lang="en-US" sz="5400" b="1" dirty="0"/>
              <a:t>Earning Potential</a:t>
            </a:r>
            <a:br>
              <a:rPr lang="en-US" sz="5400" dirty="0"/>
            </a:br>
            <a:endParaRPr lang="en-US" sz="5400" dirty="0"/>
          </a:p>
        </p:txBody>
      </p:sp>
      <p:sp>
        <p:nvSpPr>
          <p:cNvPr id="3" name="Subtitle 2">
            <a:extLst>
              <a:ext uri="{FF2B5EF4-FFF2-40B4-BE49-F238E27FC236}">
                <a16:creationId xmlns:a16="http://schemas.microsoft.com/office/drawing/2014/main" id="{5A15D097-790F-42DA-B9E3-816939A5210F}"/>
              </a:ext>
            </a:extLst>
          </p:cNvPr>
          <p:cNvSpPr>
            <a:spLocks noGrp="1"/>
          </p:cNvSpPr>
          <p:nvPr>
            <p:ph type="subTitle" idx="1"/>
          </p:nvPr>
        </p:nvSpPr>
        <p:spPr>
          <a:xfrm>
            <a:off x="0" y="5066171"/>
            <a:ext cx="4609057" cy="766040"/>
          </a:xfrm>
        </p:spPr>
        <p:txBody>
          <a:bodyPr>
            <a:normAutofit/>
          </a:bodyPr>
          <a:lstStyle/>
          <a:p>
            <a:pPr algn="l"/>
            <a:r>
              <a:rPr lang="en-US" sz="2000" dirty="0"/>
              <a:t>Earning Potential Unit: Lesson 2</a:t>
            </a:r>
          </a:p>
        </p:txBody>
      </p:sp>
      <p:sp>
        <p:nvSpPr>
          <p:cNvPr id="11" name="Freeform: Shape 13">
            <a:extLst>
              <a:ext uri="{FF2B5EF4-FFF2-40B4-BE49-F238E27FC236}">
                <a16:creationId xmlns:a16="http://schemas.microsoft.com/office/drawing/2014/main" id="{F6EF57EF-D042-41D3-83E8-41A1FE6C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32876" cy="1290953"/>
          </a:xfrm>
          <a:custGeom>
            <a:avLst/>
            <a:gdLst>
              <a:gd name="connsiteX0" fmla="*/ 0 w 5532876"/>
              <a:gd name="connsiteY0" fmla="*/ 0 h 1290953"/>
              <a:gd name="connsiteX1" fmla="*/ 5532876 w 5532876"/>
              <a:gd name="connsiteY1" fmla="*/ 0 h 1290953"/>
              <a:gd name="connsiteX2" fmla="*/ 4936972 w 5532876"/>
              <a:gd name="connsiteY2" fmla="*/ 1290953 h 1290953"/>
              <a:gd name="connsiteX3" fmla="*/ 0 w 5532876"/>
              <a:gd name="connsiteY3" fmla="*/ 1290953 h 1290953"/>
            </a:gdLst>
            <a:ahLst/>
            <a:cxnLst>
              <a:cxn ang="0">
                <a:pos x="connsiteX0" y="connsiteY0"/>
              </a:cxn>
              <a:cxn ang="0">
                <a:pos x="connsiteX1" y="connsiteY1"/>
              </a:cxn>
              <a:cxn ang="0">
                <a:pos x="connsiteX2" y="connsiteY2"/>
              </a:cxn>
              <a:cxn ang="0">
                <a:pos x="connsiteX3" y="connsiteY3"/>
              </a:cxn>
            </a:cxnLst>
            <a:rect l="l" t="t" r="r" b="b"/>
            <a:pathLst>
              <a:path w="5532876" h="1290953">
                <a:moveTo>
                  <a:pt x="0" y="0"/>
                </a:moveTo>
                <a:lnTo>
                  <a:pt x="5532876" y="0"/>
                </a:lnTo>
                <a:lnTo>
                  <a:pt x="4936972" y="1290953"/>
                </a:lnTo>
                <a:lnTo>
                  <a:pt x="0" y="1290953"/>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D00A59BB-A268-4F3E-9D41-CA265AF16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41" y="1"/>
            <a:ext cx="7094159" cy="1290953"/>
          </a:xfrm>
          <a:custGeom>
            <a:avLst/>
            <a:gdLst>
              <a:gd name="connsiteX0" fmla="*/ 595904 w 7094159"/>
              <a:gd name="connsiteY0" fmla="*/ 0 h 1290953"/>
              <a:gd name="connsiteX1" fmla="*/ 7094159 w 7094159"/>
              <a:gd name="connsiteY1" fmla="*/ 0 h 1290953"/>
              <a:gd name="connsiteX2" fmla="*/ 7094159 w 7094159"/>
              <a:gd name="connsiteY2" fmla="*/ 1290553 h 1290953"/>
              <a:gd name="connsiteX3" fmla="*/ 5920618 w 7094159"/>
              <a:gd name="connsiteY3" fmla="*/ 1290553 h 1290953"/>
              <a:gd name="connsiteX4" fmla="*/ 5920618 w 7094159"/>
              <a:gd name="connsiteY4" fmla="*/ 1290953 h 1290953"/>
              <a:gd name="connsiteX5" fmla="*/ 2729248 w 7094159"/>
              <a:gd name="connsiteY5" fmla="*/ 1290953 h 1290953"/>
              <a:gd name="connsiteX6" fmla="*/ 2574303 w 7094159"/>
              <a:gd name="connsiteY6" fmla="*/ 1290953 h 1290953"/>
              <a:gd name="connsiteX7" fmla="*/ 0 w 7094159"/>
              <a:gd name="connsiteY7" fmla="*/ 1290953 h 129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94159" h="1290953">
                <a:moveTo>
                  <a:pt x="595904" y="0"/>
                </a:moveTo>
                <a:lnTo>
                  <a:pt x="7094159" y="0"/>
                </a:lnTo>
                <a:lnTo>
                  <a:pt x="7094159" y="1290553"/>
                </a:lnTo>
                <a:lnTo>
                  <a:pt x="5920618" y="1290553"/>
                </a:lnTo>
                <a:lnTo>
                  <a:pt x="5920618" y="1290953"/>
                </a:lnTo>
                <a:lnTo>
                  <a:pt x="2729248" y="1290953"/>
                </a:lnTo>
                <a:lnTo>
                  <a:pt x="2574303" y="1290953"/>
                </a:lnTo>
                <a:lnTo>
                  <a:pt x="0" y="1290953"/>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picture containing drawing&#10;&#10;Description automatically generated">
            <a:extLst>
              <a:ext uri="{FF2B5EF4-FFF2-40B4-BE49-F238E27FC236}">
                <a16:creationId xmlns:a16="http://schemas.microsoft.com/office/drawing/2014/main" id="{2B1EB4DE-15A9-4040-A989-5E1D7881A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2329" y="2461550"/>
            <a:ext cx="5079371" cy="1219049"/>
          </a:xfrm>
          <a:prstGeom prst="rect">
            <a:avLst/>
          </a:prstGeom>
        </p:spPr>
      </p:pic>
      <p:sp>
        <p:nvSpPr>
          <p:cNvPr id="18" name="Freeform: Shape 17">
            <a:extLst>
              <a:ext uri="{FF2B5EF4-FFF2-40B4-BE49-F238E27FC236}">
                <a16:creationId xmlns:a16="http://schemas.microsoft.com/office/drawing/2014/main" id="{63794DCE-9D34-40DF-AB3F-06DA8ACCDA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2116" y="5450103"/>
            <a:ext cx="5569884" cy="1407897"/>
          </a:xfrm>
          <a:custGeom>
            <a:avLst/>
            <a:gdLst>
              <a:gd name="connsiteX0" fmla="*/ 652041 w 5569884"/>
              <a:gd name="connsiteY0" fmla="*/ 0 h 1407897"/>
              <a:gd name="connsiteX1" fmla="*/ 5569884 w 5569884"/>
              <a:gd name="connsiteY1" fmla="*/ 0 h 1407897"/>
              <a:gd name="connsiteX2" fmla="*/ 5569884 w 5569884"/>
              <a:gd name="connsiteY2" fmla="*/ 1407897 h 1407897"/>
              <a:gd name="connsiteX3" fmla="*/ 0 w 5569884"/>
              <a:gd name="connsiteY3" fmla="*/ 1407897 h 1407897"/>
            </a:gdLst>
            <a:ahLst/>
            <a:cxnLst>
              <a:cxn ang="0">
                <a:pos x="connsiteX0" y="connsiteY0"/>
              </a:cxn>
              <a:cxn ang="0">
                <a:pos x="connsiteX1" y="connsiteY1"/>
              </a:cxn>
              <a:cxn ang="0">
                <a:pos x="connsiteX2" y="connsiteY2"/>
              </a:cxn>
              <a:cxn ang="0">
                <a:pos x="connsiteX3" y="connsiteY3"/>
              </a:cxn>
            </a:cxnLst>
            <a:rect l="l" t="t" r="r" b="b"/>
            <a:pathLst>
              <a:path w="5569884" h="1407897">
                <a:moveTo>
                  <a:pt x="652041" y="0"/>
                </a:moveTo>
                <a:lnTo>
                  <a:pt x="5569884" y="0"/>
                </a:lnTo>
                <a:lnTo>
                  <a:pt x="5569884" y="1407897"/>
                </a:lnTo>
                <a:lnTo>
                  <a:pt x="0" y="14078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45006452-918C-4282-A72C-C9692B669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50103"/>
            <a:ext cx="7114535" cy="1407897"/>
          </a:xfrm>
          <a:custGeom>
            <a:avLst/>
            <a:gdLst>
              <a:gd name="connsiteX0" fmla="*/ 0 w 7114535"/>
              <a:gd name="connsiteY0" fmla="*/ 0 h 1407897"/>
              <a:gd name="connsiteX1" fmla="*/ 1189345 w 7114535"/>
              <a:gd name="connsiteY1" fmla="*/ 0 h 1407897"/>
              <a:gd name="connsiteX2" fmla="*/ 7114535 w 7114535"/>
              <a:gd name="connsiteY2" fmla="*/ 0 h 1407897"/>
              <a:gd name="connsiteX3" fmla="*/ 6462495 w 7114535"/>
              <a:gd name="connsiteY3" fmla="*/ 1407897 h 1407897"/>
              <a:gd name="connsiteX4" fmla="*/ 0 w 7114535"/>
              <a:gd name="connsiteY4" fmla="*/ 1407897 h 14078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14535" h="1407897">
                <a:moveTo>
                  <a:pt x="0" y="0"/>
                </a:moveTo>
                <a:lnTo>
                  <a:pt x="1189345" y="0"/>
                </a:lnTo>
                <a:lnTo>
                  <a:pt x="7114535" y="0"/>
                </a:lnTo>
                <a:lnTo>
                  <a:pt x="6462495" y="1407897"/>
                </a:lnTo>
                <a:lnTo>
                  <a:pt x="0" y="1407897"/>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530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9996261-1011-49DC-AA2E-D229A5C81816}"/>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a:solidFill>
                  <a:schemeClr val="bg1">
                    <a:lumMod val="95000"/>
                    <a:lumOff val="5000"/>
                  </a:schemeClr>
                </a:solidFill>
              </a:rPr>
              <a:t>What determines your income?</a:t>
            </a:r>
          </a:p>
        </p:txBody>
      </p:sp>
      <p:pic>
        <p:nvPicPr>
          <p:cNvPr id="6" name="Picture 5" descr="A picture containing drawing&#10;&#10;Description automatically generated">
            <a:extLst>
              <a:ext uri="{FF2B5EF4-FFF2-40B4-BE49-F238E27FC236}">
                <a16:creationId xmlns:a16="http://schemas.microsoft.com/office/drawing/2014/main" id="{791B9EDA-A240-4AF2-9E47-090CAD2198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2823" y="6407220"/>
            <a:ext cx="1716445" cy="410040"/>
          </a:xfrm>
          <a:prstGeom prst="rect">
            <a:avLst/>
          </a:prstGeom>
        </p:spPr>
      </p:pic>
    </p:spTree>
    <p:extLst>
      <p:ext uri="{BB962C8B-B14F-4D97-AF65-F5344CB8AC3E}">
        <p14:creationId xmlns:p14="http://schemas.microsoft.com/office/powerpoint/2010/main" val="194504861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8F0F09D5-56CA-477D-8210-5347E5ABB62D}"/>
              </a:ext>
            </a:extLst>
          </p:cNvPr>
          <p:cNvSpPr>
            <a:spLocks noGrp="1"/>
          </p:cNvSpPr>
          <p:nvPr>
            <p:ph type="title"/>
          </p:nvPr>
        </p:nvSpPr>
        <p:spPr>
          <a:xfrm>
            <a:off x="180975" y="0"/>
            <a:ext cx="5393361" cy="1325563"/>
          </a:xfrm>
        </p:spPr>
        <p:txBody>
          <a:bodyPr>
            <a:normAutofit/>
          </a:bodyPr>
          <a:lstStyle/>
          <a:p>
            <a:r>
              <a:rPr lang="en-US" dirty="0"/>
              <a:t>Income is related to - </a:t>
            </a:r>
          </a:p>
        </p:txBody>
      </p:sp>
      <p:sp>
        <p:nvSpPr>
          <p:cNvPr id="19" name="Freeform: Shape 18">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831095FB-5193-4CE3-8491-4AFE71F9E891}"/>
              </a:ext>
            </a:extLst>
          </p:cNvPr>
          <p:cNvSpPr>
            <a:spLocks noGrp="1"/>
          </p:cNvSpPr>
          <p:nvPr>
            <p:ph idx="1"/>
          </p:nvPr>
        </p:nvSpPr>
        <p:spPr>
          <a:xfrm>
            <a:off x="314325" y="1027906"/>
            <a:ext cx="6382023" cy="5572919"/>
          </a:xfrm>
        </p:spPr>
        <p:txBody>
          <a:bodyPr>
            <a:normAutofit fontScale="92500" lnSpcReduction="10000"/>
          </a:bodyPr>
          <a:lstStyle/>
          <a:p>
            <a:pPr marL="0" indent="0">
              <a:buNone/>
            </a:pPr>
            <a:r>
              <a:rPr lang="en-US" sz="2400" dirty="0"/>
              <a:t>Choices you make about </a:t>
            </a:r>
          </a:p>
          <a:p>
            <a:r>
              <a:rPr lang="en-US" sz="2400" dirty="0"/>
              <a:t>Education</a:t>
            </a:r>
          </a:p>
          <a:p>
            <a:r>
              <a:rPr lang="en-US" sz="2400" dirty="0"/>
              <a:t>Training</a:t>
            </a:r>
          </a:p>
          <a:p>
            <a:r>
              <a:rPr lang="en-US" sz="2400" dirty="0"/>
              <a:t>Skill Development</a:t>
            </a:r>
          </a:p>
          <a:p>
            <a:r>
              <a:rPr lang="en-US" sz="2400" dirty="0"/>
              <a:t>And Career</a:t>
            </a:r>
            <a:br>
              <a:rPr lang="en-US" sz="2400" dirty="0"/>
            </a:br>
            <a:endParaRPr lang="en-US" sz="2400" dirty="0"/>
          </a:p>
          <a:p>
            <a:pPr marL="0" indent="0">
              <a:buNone/>
            </a:pPr>
            <a:r>
              <a:rPr lang="en-US" sz="2400" dirty="0"/>
              <a:t>People with fewer skills or less education are likely to earn less than people with more skills and more education.  </a:t>
            </a:r>
            <a:br>
              <a:rPr lang="en-US" sz="2400" dirty="0"/>
            </a:br>
            <a:endParaRPr lang="en-US" sz="2400" dirty="0"/>
          </a:p>
          <a:p>
            <a:pPr marL="0" indent="0">
              <a:buNone/>
            </a:pPr>
            <a:r>
              <a:rPr lang="en-US" sz="2400" dirty="0"/>
              <a:t>However, while new skills may increase your productivity, there is also an opportunity cost and some economic risk involved.  </a:t>
            </a:r>
            <a:br>
              <a:rPr lang="en-US" sz="2400" dirty="0"/>
            </a:br>
            <a:endParaRPr lang="en-US" sz="2400" dirty="0"/>
          </a:p>
          <a:p>
            <a:pPr marL="0" indent="0">
              <a:buNone/>
            </a:pPr>
            <a:r>
              <a:rPr lang="en-US" sz="2400" dirty="0"/>
              <a:t>You must decide if the opportunity cost is worth the benefit of the training or education that you are seeking. </a:t>
            </a:r>
          </a:p>
          <a:p>
            <a:endParaRPr lang="en-US" sz="1500" dirty="0"/>
          </a:p>
        </p:txBody>
      </p:sp>
      <p:sp>
        <p:nvSpPr>
          <p:cNvPr id="21" name="Oval 20">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Education">
            <a:extLst>
              <a:ext uri="{FF2B5EF4-FFF2-40B4-BE49-F238E27FC236}">
                <a16:creationId xmlns:a16="http://schemas.microsoft.com/office/drawing/2014/main" id="{8E252A97-EC33-4334-8546-5BCB584D3C1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23" name="Freeform: Shape 22">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5" name="Straight Connector 24">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15" name="Picture 14" descr="A picture containing drawing&#10;&#10;Description automatically generated">
            <a:extLst>
              <a:ext uri="{FF2B5EF4-FFF2-40B4-BE49-F238E27FC236}">
                <a16:creationId xmlns:a16="http://schemas.microsoft.com/office/drawing/2014/main" id="{2C725B37-7B4F-4A60-9574-F1C7DE5954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8963" y="6497076"/>
            <a:ext cx="1340305" cy="320184"/>
          </a:xfrm>
          <a:prstGeom prst="rect">
            <a:avLst/>
          </a:prstGeom>
        </p:spPr>
      </p:pic>
    </p:spTree>
    <p:extLst>
      <p:ext uri="{BB962C8B-B14F-4D97-AF65-F5344CB8AC3E}">
        <p14:creationId xmlns:p14="http://schemas.microsoft.com/office/powerpoint/2010/main" val="2803370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12A7E8-93F5-413C-B99E-5C583053FF74}"/>
              </a:ext>
            </a:extLst>
          </p:cNvPr>
          <p:cNvSpPr>
            <a:spLocks noGrp="1"/>
          </p:cNvSpPr>
          <p:nvPr>
            <p:ph type="title"/>
          </p:nvPr>
        </p:nvSpPr>
        <p:spPr>
          <a:xfrm>
            <a:off x="705884" y="648747"/>
            <a:ext cx="3200400" cy="4461163"/>
          </a:xfrm>
        </p:spPr>
        <p:txBody>
          <a:bodyPr>
            <a:normAutofit/>
          </a:bodyPr>
          <a:lstStyle/>
          <a:p>
            <a:r>
              <a:rPr lang="en-US" dirty="0">
                <a:solidFill>
                  <a:srgbClr val="FFFFFF"/>
                </a:solidFill>
              </a:rPr>
              <a:t>Earning Potential Activity: </a:t>
            </a:r>
            <a:br>
              <a:rPr lang="en-US" dirty="0">
                <a:solidFill>
                  <a:srgbClr val="FFFFFF"/>
                </a:solidFill>
              </a:rPr>
            </a:br>
            <a:r>
              <a:rPr lang="en-US" dirty="0">
                <a:solidFill>
                  <a:srgbClr val="FFFFFF"/>
                </a:solidFill>
              </a:rPr>
              <a:t>A few things to keep in mind. </a:t>
            </a:r>
          </a:p>
        </p:txBody>
      </p:sp>
      <p:sp>
        <p:nvSpPr>
          <p:cNvPr id="43" name="Arc 4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3A18FE4-0433-4B3E-A718-BCC8D553937E}"/>
              </a:ext>
            </a:extLst>
          </p:cNvPr>
          <p:cNvSpPr>
            <a:spLocks noGrp="1"/>
          </p:cNvSpPr>
          <p:nvPr>
            <p:ph idx="1"/>
          </p:nvPr>
        </p:nvSpPr>
        <p:spPr>
          <a:xfrm>
            <a:off x="4167272" y="152400"/>
            <a:ext cx="7615153" cy="6496049"/>
          </a:xfrm>
        </p:spPr>
        <p:txBody>
          <a:bodyPr anchor="ctr">
            <a:normAutofit/>
          </a:bodyPr>
          <a:lstStyle/>
          <a:p>
            <a:r>
              <a:rPr lang="en-US" sz="2200" dirty="0"/>
              <a:t>This is a small sample of possible employment opportunities for each level of schooling. There are many possible outliers.</a:t>
            </a:r>
          </a:p>
          <a:p>
            <a:r>
              <a:rPr lang="en-US" sz="2200" dirty="0"/>
              <a:t>Jobs are based on “just out of school” opportunities.  </a:t>
            </a:r>
          </a:p>
          <a:p>
            <a:r>
              <a:rPr lang="en-US" sz="2200" dirty="0"/>
              <a:t>All hourly rates were taken from the national average.</a:t>
            </a:r>
          </a:p>
          <a:p>
            <a:r>
              <a:rPr lang="en-US" sz="2200" dirty="0"/>
              <a:t>The minimum wage is based on Oregon’s minimum wage as of February, 2020. </a:t>
            </a:r>
            <a:r>
              <a:rPr lang="en-US" sz="2200" b="1" dirty="0"/>
              <a:t>Oregon Minimum Wage in Portland Metro - $12.50 </a:t>
            </a:r>
            <a:r>
              <a:rPr lang="en-US" sz="2200" b="1" dirty="0">
                <a:sym typeface="Wingdings" panose="05000000000000000000" pitchFamily="2" charset="2"/>
              </a:rPr>
              <a:t></a:t>
            </a:r>
            <a:r>
              <a:rPr lang="en-US" sz="2200" b="1" dirty="0"/>
              <a:t> Increases to $13.25 July 1, 2020</a:t>
            </a:r>
          </a:p>
          <a:p>
            <a:r>
              <a:rPr lang="en-US" sz="2200" dirty="0"/>
              <a:t>Loan amounts were determined by taking </a:t>
            </a:r>
            <a:r>
              <a:rPr lang="en-US" sz="2200" b="1" dirty="0"/>
              <a:t>half </a:t>
            </a:r>
            <a:r>
              <a:rPr lang="en-US" sz="2200" dirty="0"/>
              <a:t>the average cost to obtain the degree(s) mentioned. </a:t>
            </a:r>
          </a:p>
          <a:p>
            <a:r>
              <a:rPr lang="en-US" sz="2200" dirty="0"/>
              <a:t>Price of school can vary by tens of thousands of dollars a year. </a:t>
            </a:r>
          </a:p>
          <a:p>
            <a:pPr lvl="1"/>
            <a:r>
              <a:rPr lang="en-US" sz="1700" dirty="0"/>
              <a:t>The most expensive 4-year colleges cost between $60,000-$70,000 a year. </a:t>
            </a:r>
          </a:p>
          <a:p>
            <a:pPr lvl="1"/>
            <a:r>
              <a:rPr lang="en-US" sz="1700" dirty="0"/>
              <a:t>The most affordable 4-year colleges can go as low as $7,000-$8,000 a year. however, in Oregon the most affordable 4-year college is Portland State at over $13,000 a year. </a:t>
            </a:r>
          </a:p>
          <a:p>
            <a:pPr lvl="1"/>
            <a:r>
              <a:rPr lang="en-US" sz="1700" dirty="0"/>
              <a:t>The cost of a 4-year school will depend on many factors – </a:t>
            </a:r>
          </a:p>
          <a:p>
            <a:pPr lvl="2"/>
            <a:r>
              <a:rPr lang="en-US" sz="1700" dirty="0"/>
              <a:t>In state or out of state schooling? </a:t>
            </a:r>
          </a:p>
          <a:p>
            <a:pPr lvl="2"/>
            <a:r>
              <a:rPr lang="en-US" sz="1700" dirty="0"/>
              <a:t>Private or state university? </a:t>
            </a:r>
          </a:p>
          <a:p>
            <a:pPr marL="0" indent="0">
              <a:buNone/>
            </a:pPr>
            <a:endParaRPr lang="en-US" sz="1300" dirty="0"/>
          </a:p>
        </p:txBody>
      </p:sp>
      <p:pic>
        <p:nvPicPr>
          <p:cNvPr id="26" name="Picture 25" descr="A picture containing drawing&#10;&#10;Description automatically generated">
            <a:extLst>
              <a:ext uri="{FF2B5EF4-FFF2-40B4-BE49-F238E27FC236}">
                <a16:creationId xmlns:a16="http://schemas.microsoft.com/office/drawing/2014/main" id="{B9597E5E-AAB9-4A00-878D-AA54141FE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4227" y="6538912"/>
            <a:ext cx="1204517" cy="289084"/>
          </a:xfrm>
          <a:prstGeom prst="rect">
            <a:avLst/>
          </a:prstGeom>
        </p:spPr>
      </p:pic>
    </p:spTree>
    <p:extLst>
      <p:ext uri="{BB962C8B-B14F-4D97-AF65-F5344CB8AC3E}">
        <p14:creationId xmlns:p14="http://schemas.microsoft.com/office/powerpoint/2010/main" val="1771363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0048E3-5873-40C3-97CF-8AAD16F78048}"/>
              </a:ext>
            </a:extLst>
          </p:cNvPr>
          <p:cNvSpPr>
            <a:spLocks noGrp="1"/>
          </p:cNvSpPr>
          <p:nvPr>
            <p:ph type="title"/>
          </p:nvPr>
        </p:nvSpPr>
        <p:spPr>
          <a:xfrm>
            <a:off x="408707" y="253143"/>
            <a:ext cx="3200400" cy="2837656"/>
          </a:xfrm>
        </p:spPr>
        <p:txBody>
          <a:bodyPr>
            <a:normAutofit/>
          </a:bodyPr>
          <a:lstStyle/>
          <a:p>
            <a:r>
              <a:rPr lang="en-US" dirty="0">
                <a:solidFill>
                  <a:srgbClr val="FFFFFF"/>
                </a:solidFill>
              </a:rPr>
              <a:t>A few more things to keep in mind…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FC37A95-19D4-40E2-80EE-D143EA714656}"/>
              </a:ext>
            </a:extLst>
          </p:cNvPr>
          <p:cNvSpPr>
            <a:spLocks noGrp="1"/>
          </p:cNvSpPr>
          <p:nvPr>
            <p:ph idx="1"/>
          </p:nvPr>
        </p:nvSpPr>
        <p:spPr>
          <a:xfrm>
            <a:off x="4182158" y="-314799"/>
            <a:ext cx="7466567" cy="6853711"/>
          </a:xfrm>
        </p:spPr>
        <p:txBody>
          <a:bodyPr anchor="ctr">
            <a:normAutofit/>
          </a:bodyPr>
          <a:lstStyle/>
          <a:p>
            <a:pPr lvl="0"/>
            <a:r>
              <a:rPr lang="en-US" sz="2100" dirty="0"/>
              <a:t>Federal and private student loan rates shift depending on current trends. You might take out a loan your freshman year at 5.2% and go back for more your sophomore year to find rates have risen to 6.2%. These small changes can make a big difference in the amount you pay over the life of your loan. </a:t>
            </a:r>
          </a:p>
          <a:p>
            <a:r>
              <a:rPr lang="en-US" sz="2100" dirty="0"/>
              <a:t>In general the rates for student loans have consistently fallen between 4.5%-7.9% for the past 20 years. </a:t>
            </a:r>
          </a:p>
          <a:p>
            <a:pPr marL="0" indent="0">
              <a:buNone/>
            </a:pPr>
            <a:r>
              <a:rPr lang="en-US" sz="2100" b="1" dirty="0"/>
              <a:t>	Example:</a:t>
            </a:r>
            <a:r>
              <a:rPr lang="en-US" sz="2100" dirty="0"/>
              <a:t> Total Student Loan = $54,000 </a:t>
            </a:r>
            <a:br>
              <a:rPr lang="en-US" sz="2100" dirty="0">
                <a:cs typeface="Calibri"/>
              </a:rPr>
            </a:br>
            <a:br>
              <a:rPr lang="en-US" sz="2100" dirty="0"/>
            </a:br>
            <a:r>
              <a:rPr lang="en-US" sz="2100" dirty="0"/>
              <a:t>	If payed over 20 years with an interest rate of 		</a:t>
            </a:r>
            <a:r>
              <a:rPr lang="en-US" sz="2100" b="1" dirty="0"/>
              <a:t>5.2%</a:t>
            </a:r>
            <a:r>
              <a:rPr lang="en-US" sz="2100" dirty="0"/>
              <a:t> the </a:t>
            </a:r>
            <a:r>
              <a:rPr lang="en-US" sz="2100" b="1" dirty="0"/>
              <a:t>total interest paid</a:t>
            </a:r>
            <a:r>
              <a:rPr lang="en-US" sz="2100" dirty="0"/>
              <a:t> will be </a:t>
            </a:r>
            <a:r>
              <a:rPr lang="en-US" sz="2100" b="1" dirty="0"/>
              <a:t>$32,968.61</a:t>
            </a:r>
            <a:r>
              <a:rPr lang="en-US" sz="2100" dirty="0"/>
              <a:t> 		with a monthly payment of $362.37 making your 		total payment $86,968.61</a:t>
            </a:r>
            <a:br>
              <a:rPr lang="en-US" sz="2100" dirty="0">
                <a:cs typeface="Calibri"/>
              </a:rPr>
            </a:br>
            <a:br>
              <a:rPr lang="en-US" sz="2100" dirty="0">
                <a:cs typeface="Calibri"/>
              </a:rPr>
            </a:br>
            <a:r>
              <a:rPr lang="en-US" sz="2100" dirty="0"/>
              <a:t>	If payed over 20 years with an interest rate of 		</a:t>
            </a:r>
            <a:r>
              <a:rPr lang="en-US" sz="2100" b="1" dirty="0"/>
              <a:t>6.2%</a:t>
            </a:r>
            <a:r>
              <a:rPr lang="en-US" sz="2100" dirty="0"/>
              <a:t> the </a:t>
            </a:r>
            <a:r>
              <a:rPr lang="en-US" sz="2100" b="1" dirty="0"/>
              <a:t>total interest paid</a:t>
            </a:r>
            <a:r>
              <a:rPr lang="en-US" sz="2100" dirty="0"/>
              <a:t> will be </a:t>
            </a:r>
            <a:r>
              <a:rPr lang="en-US" sz="2100" b="1" dirty="0"/>
              <a:t>$40,350.99 		</a:t>
            </a:r>
            <a:r>
              <a:rPr lang="en-US" sz="2100" dirty="0"/>
              <a:t>with a monthly payment of $393.13 making your 		total payment $94,350.99</a:t>
            </a:r>
            <a:endParaRPr lang="en-US">
              <a:cs typeface="Calibri" panose="020F0502020204030204"/>
            </a:endParaRPr>
          </a:p>
          <a:p>
            <a:r>
              <a:rPr lang="en-US" sz="2100" dirty="0"/>
              <a:t>The cost of school is estimated INCLUDING the cost of living while going to school (school loans cover housing too!).</a:t>
            </a:r>
          </a:p>
        </p:txBody>
      </p:sp>
      <p:pic>
        <p:nvPicPr>
          <p:cNvPr id="7" name="Picture 6" descr="A picture containing drawing&#10;&#10;Description automatically generated">
            <a:extLst>
              <a:ext uri="{FF2B5EF4-FFF2-40B4-BE49-F238E27FC236}">
                <a16:creationId xmlns:a16="http://schemas.microsoft.com/office/drawing/2014/main" id="{83EF906F-E8D6-4B38-A13C-3DBA8CA06C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9753" y="6475580"/>
            <a:ext cx="1356330" cy="325519"/>
          </a:xfrm>
          <a:prstGeom prst="rect">
            <a:avLst/>
          </a:prstGeom>
        </p:spPr>
      </p:pic>
    </p:spTree>
    <p:extLst>
      <p:ext uri="{BB962C8B-B14F-4D97-AF65-F5344CB8AC3E}">
        <p14:creationId xmlns:p14="http://schemas.microsoft.com/office/powerpoint/2010/main" val="2828867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125" y="3726"/>
            <a:ext cx="5614875"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3" name="Content Placeholder 2">
            <a:extLst>
              <a:ext uri="{FF2B5EF4-FFF2-40B4-BE49-F238E27FC236}">
                <a16:creationId xmlns:a16="http://schemas.microsoft.com/office/drawing/2014/main" id="{2440750A-2AB6-44E5-BA08-90410D25C3C2}"/>
              </a:ext>
            </a:extLst>
          </p:cNvPr>
          <p:cNvSpPr>
            <a:spLocks noGrp="1"/>
          </p:cNvSpPr>
          <p:nvPr>
            <p:ph idx="1"/>
          </p:nvPr>
        </p:nvSpPr>
        <p:spPr>
          <a:xfrm>
            <a:off x="245420" y="1116835"/>
            <a:ext cx="6638924" cy="5022746"/>
          </a:xfrm>
        </p:spPr>
        <p:txBody>
          <a:bodyPr anchor="ctr">
            <a:normAutofit/>
          </a:bodyPr>
          <a:lstStyle/>
          <a:p>
            <a:pPr marL="0" indent="0">
              <a:buNone/>
            </a:pPr>
            <a:r>
              <a:rPr lang="en-US" sz="2400" dirty="0">
                <a:solidFill>
                  <a:srgbClr val="000000"/>
                </a:solidFill>
              </a:rPr>
              <a:t>There’s a lot to learn about how your decisions impact your earning potential! Use the directions below to fill out </a:t>
            </a:r>
            <a:r>
              <a:rPr lang="en-US" sz="2400" b="1" dirty="0">
                <a:solidFill>
                  <a:srgbClr val="000000"/>
                </a:solidFill>
              </a:rPr>
              <a:t>Earning Potential Worksheet 1.</a:t>
            </a:r>
            <a:endParaRPr lang="en-US" sz="2400" b="1" dirty="0">
              <a:solidFill>
                <a:srgbClr val="000000"/>
              </a:solidFill>
              <a:cs typeface="Calibri"/>
            </a:endParaRPr>
          </a:p>
          <a:p>
            <a:pPr marL="0" indent="0">
              <a:buNone/>
            </a:pPr>
            <a:r>
              <a:rPr lang="en-US" sz="2400" b="1" dirty="0">
                <a:solidFill>
                  <a:srgbClr val="000000"/>
                </a:solidFill>
              </a:rPr>
              <a:t>Directions: </a:t>
            </a:r>
          </a:p>
          <a:p>
            <a:pPr marL="514350" indent="-514350">
              <a:buFont typeface="+mj-lt"/>
              <a:buAutoNum type="arabicPeriod"/>
            </a:pPr>
            <a:r>
              <a:rPr lang="en-US" sz="2400" dirty="0">
                <a:solidFill>
                  <a:srgbClr val="000000"/>
                </a:solidFill>
              </a:rPr>
              <a:t>Read the entire summary section of your Earning Potential card</a:t>
            </a:r>
          </a:p>
          <a:p>
            <a:pPr marL="514350" indent="-514350">
              <a:buFont typeface="+mj-lt"/>
              <a:buAutoNum type="arabicPeriod"/>
            </a:pPr>
            <a:r>
              <a:rPr lang="en-US" sz="2400" dirty="0">
                <a:solidFill>
                  <a:srgbClr val="000000"/>
                </a:solidFill>
              </a:rPr>
              <a:t>Fill in your earning potential sheet with information contained in the summary section of your card. </a:t>
            </a:r>
          </a:p>
          <a:p>
            <a:pPr marL="514350" indent="-514350">
              <a:buFont typeface="+mj-lt"/>
              <a:buAutoNum type="arabicPeriod"/>
            </a:pPr>
            <a:r>
              <a:rPr lang="en-US" sz="2400" dirty="0">
                <a:solidFill>
                  <a:srgbClr val="000000"/>
                </a:solidFill>
              </a:rPr>
              <a:t>Assume the following information:</a:t>
            </a:r>
          </a:p>
          <a:p>
            <a:pPr lvl="1"/>
            <a:r>
              <a:rPr lang="en-US" dirty="0">
                <a:solidFill>
                  <a:srgbClr val="000000"/>
                </a:solidFill>
              </a:rPr>
              <a:t>A month is 4 weeks </a:t>
            </a:r>
          </a:p>
          <a:p>
            <a:pPr lvl="1"/>
            <a:r>
              <a:rPr lang="en-US" dirty="0">
                <a:solidFill>
                  <a:srgbClr val="000000"/>
                </a:solidFill>
              </a:rPr>
              <a:t>You work 8 hours a day, 5 days a week</a:t>
            </a:r>
          </a:p>
          <a:p>
            <a:endParaRPr lang="en-US" sz="2400" dirty="0">
              <a:solidFill>
                <a:srgbClr val="000000"/>
              </a:solidFill>
            </a:endParaRPr>
          </a:p>
        </p:txBody>
      </p:sp>
      <p:sp>
        <p:nvSpPr>
          <p:cNvPr id="13"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191562"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2"/>
                </a:gs>
                <a:gs pos="23000">
                  <a:schemeClr val="accent2"/>
                </a:gs>
                <a:gs pos="83000">
                  <a:schemeClr val="accent1"/>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ECAF4532-40A4-4F92-89F4-68C2304F3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31289" y="6450904"/>
            <a:ext cx="1247321" cy="299357"/>
          </a:xfrm>
          <a:prstGeom prst="rect">
            <a:avLst/>
          </a:prstGeom>
        </p:spPr>
      </p:pic>
      <p:sp>
        <p:nvSpPr>
          <p:cNvPr id="2" name="Title 1">
            <a:extLst>
              <a:ext uri="{FF2B5EF4-FFF2-40B4-BE49-F238E27FC236}">
                <a16:creationId xmlns:a16="http://schemas.microsoft.com/office/drawing/2014/main" id="{95EBAFBF-16EA-4D1B-A82F-BD637B57A171}"/>
              </a:ext>
            </a:extLst>
          </p:cNvPr>
          <p:cNvSpPr>
            <a:spLocks noGrp="1"/>
          </p:cNvSpPr>
          <p:nvPr>
            <p:ph type="title"/>
          </p:nvPr>
        </p:nvSpPr>
        <p:spPr>
          <a:xfrm>
            <a:off x="8259415" y="1743075"/>
            <a:ext cx="3218210" cy="3000375"/>
          </a:xfrm>
        </p:spPr>
        <p:txBody>
          <a:bodyPr>
            <a:noAutofit/>
          </a:bodyPr>
          <a:lstStyle/>
          <a:p>
            <a:pPr algn="ctr"/>
            <a:r>
              <a:rPr lang="en-US" sz="6600" dirty="0">
                <a:solidFill>
                  <a:srgbClr val="000000"/>
                </a:solidFill>
              </a:rPr>
              <a:t>Earning Potential Activity</a:t>
            </a:r>
          </a:p>
        </p:txBody>
      </p:sp>
    </p:spTree>
    <p:extLst>
      <p:ext uri="{BB962C8B-B14F-4D97-AF65-F5344CB8AC3E}">
        <p14:creationId xmlns:p14="http://schemas.microsoft.com/office/powerpoint/2010/main" val="3463892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5954F0-D0A9-492B-9DE1-D2385CC1DBC8}"/>
              </a:ext>
            </a:extLst>
          </p:cNvPr>
          <p:cNvSpPr>
            <a:spLocks noGrp="1"/>
          </p:cNvSpPr>
          <p:nvPr>
            <p:ph type="title"/>
          </p:nvPr>
        </p:nvSpPr>
        <p:spPr>
          <a:xfrm>
            <a:off x="686834" y="1153572"/>
            <a:ext cx="3200400" cy="3532727"/>
          </a:xfrm>
        </p:spPr>
        <p:txBody>
          <a:bodyPr>
            <a:normAutofit/>
          </a:bodyPr>
          <a:lstStyle/>
          <a:p>
            <a:r>
              <a:rPr lang="en-US" sz="4800" b="1" dirty="0">
                <a:solidFill>
                  <a:srgbClr val="FFFFFF"/>
                </a:solidFill>
              </a:rPr>
              <a:t>What do you notice…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21CEF07-F9CA-4B9A-8B0D-347F131B559B}"/>
              </a:ext>
            </a:extLst>
          </p:cNvPr>
          <p:cNvSpPr>
            <a:spLocks noGrp="1"/>
          </p:cNvSpPr>
          <p:nvPr>
            <p:ph idx="1"/>
          </p:nvPr>
        </p:nvSpPr>
        <p:spPr>
          <a:xfrm>
            <a:off x="4447308" y="591345"/>
            <a:ext cx="7297017" cy="5028406"/>
          </a:xfrm>
        </p:spPr>
        <p:txBody>
          <a:bodyPr anchor="ctr">
            <a:normAutofit/>
          </a:bodyPr>
          <a:lstStyle/>
          <a:p>
            <a:pPr marL="0" indent="0">
              <a:buNone/>
            </a:pPr>
            <a:r>
              <a:rPr lang="en-US" sz="3600" dirty="0"/>
              <a:t>When looking at our earning potential chart, what do you notice? </a:t>
            </a:r>
            <a:endParaRPr lang="en-US" sz="3600"/>
          </a:p>
          <a:p>
            <a:pPr marL="0" indent="0">
              <a:buNone/>
            </a:pPr>
            <a:endParaRPr lang="en-US" sz="1800" dirty="0"/>
          </a:p>
          <a:p>
            <a:r>
              <a:rPr lang="en-US" dirty="0"/>
              <a:t>Does more schooling </a:t>
            </a:r>
            <a:r>
              <a:rPr lang="en-US" i="1" dirty="0"/>
              <a:t>always </a:t>
            </a:r>
            <a:r>
              <a:rPr lang="en-US" dirty="0"/>
              <a:t>equate to more earning? </a:t>
            </a:r>
          </a:p>
          <a:p>
            <a:r>
              <a:rPr lang="en-US" dirty="0"/>
              <a:t>If you choose a level of schooling, are you able to then continue your education to up your earning potential in the future? </a:t>
            </a:r>
          </a:p>
          <a:p>
            <a:r>
              <a:rPr lang="en-US" dirty="0"/>
              <a:t>What else do you notice about this activity? </a:t>
            </a:r>
          </a:p>
        </p:txBody>
      </p:sp>
    </p:spTree>
    <p:extLst>
      <p:ext uri="{BB962C8B-B14F-4D97-AF65-F5344CB8AC3E}">
        <p14:creationId xmlns:p14="http://schemas.microsoft.com/office/powerpoint/2010/main" val="3611441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D6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10;&#10;Description automatically generated">
            <a:extLst>
              <a:ext uri="{FF2B5EF4-FFF2-40B4-BE49-F238E27FC236}">
                <a16:creationId xmlns:a16="http://schemas.microsoft.com/office/drawing/2014/main" id="{24A7DBC1-BF4C-44DA-B4CF-EE0A08E2D3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2120392"/>
            <a:ext cx="10905066" cy="2617215"/>
          </a:xfrm>
          <a:prstGeom prst="rect">
            <a:avLst/>
          </a:prstGeom>
        </p:spPr>
      </p:pic>
    </p:spTree>
    <p:extLst>
      <p:ext uri="{BB962C8B-B14F-4D97-AF65-F5344CB8AC3E}">
        <p14:creationId xmlns:p14="http://schemas.microsoft.com/office/powerpoint/2010/main" val="393993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C94022-E4BA-4027-BCCC-CBED67CB8571}"/>
              </a:ext>
            </a:extLst>
          </p:cNvPr>
          <p:cNvSpPr>
            <a:spLocks noGrp="1"/>
          </p:cNvSpPr>
          <p:nvPr>
            <p:ph type="title"/>
          </p:nvPr>
        </p:nvSpPr>
        <p:spPr>
          <a:xfrm>
            <a:off x="899327" y="338239"/>
            <a:ext cx="10515600" cy="1325563"/>
          </a:xfrm>
        </p:spPr>
        <p:txBody>
          <a:bodyPr>
            <a:normAutofit/>
          </a:bodyPr>
          <a:lstStyle/>
          <a:p>
            <a:pPr algn="ctr"/>
            <a:r>
              <a:rPr lang="en-US" sz="5400" b="1" dirty="0"/>
              <a:t>Fold a Name Tent! </a:t>
            </a:r>
          </a:p>
        </p:txBody>
      </p:sp>
      <p:sp>
        <p:nvSpPr>
          <p:cNvPr id="3" name="Content Placeholder 2">
            <a:extLst>
              <a:ext uri="{FF2B5EF4-FFF2-40B4-BE49-F238E27FC236}">
                <a16:creationId xmlns:a16="http://schemas.microsoft.com/office/drawing/2014/main" id="{6260B877-0188-46BE-917E-ED3C009A8BD5}"/>
              </a:ext>
            </a:extLst>
          </p:cNvPr>
          <p:cNvSpPr>
            <a:spLocks noGrp="1"/>
          </p:cNvSpPr>
          <p:nvPr>
            <p:ph idx="1"/>
          </p:nvPr>
        </p:nvSpPr>
        <p:spPr>
          <a:xfrm>
            <a:off x="399495" y="1322070"/>
            <a:ext cx="11390051" cy="5375910"/>
          </a:xfrm>
        </p:spPr>
        <p:txBody>
          <a:bodyPr>
            <a:normAutofit/>
          </a:bodyPr>
          <a:lstStyle/>
          <a:p>
            <a:pPr marL="0" indent="0">
              <a:buNone/>
            </a:pPr>
            <a:r>
              <a:rPr lang="en-US" sz="2000" b="1" dirty="0"/>
              <a:t>Group 1: </a:t>
            </a:r>
            <a:r>
              <a:rPr lang="en-US" sz="2000" dirty="0"/>
              <a:t>Each of you will remain seated to produce your own name tent, using only one hand, your nondominant hand—that is, the hand with which you do not write—to produce the name tent. You must keep your dominant hand behind your back. You may not assist one another.</a:t>
            </a:r>
          </a:p>
          <a:p>
            <a:pPr marL="0" indent="0">
              <a:buNone/>
            </a:pPr>
            <a:r>
              <a:rPr lang="en-US" sz="2000" b="1" dirty="0"/>
              <a:t>Group 2: </a:t>
            </a:r>
            <a:r>
              <a:rPr lang="en-US" sz="2000" dirty="0"/>
              <a:t>Each of you will remain seated to produce your own name tent, using only one hand, your dominant hand—that is, the hand with which you write— to produce the name tent. You must keep your nondominant hand behind your back. You may not assist one another.</a:t>
            </a:r>
          </a:p>
          <a:p>
            <a:pPr marL="0" indent="0">
              <a:buNone/>
            </a:pPr>
            <a:r>
              <a:rPr lang="en-US" sz="2000" b="1" dirty="0"/>
              <a:t>Group 3: </a:t>
            </a:r>
            <a:r>
              <a:rPr lang="en-US" sz="2000" dirty="0"/>
              <a:t>Each of you will remain seated to produce your own name tent, using both hands. You may not assist one another.</a:t>
            </a:r>
          </a:p>
          <a:p>
            <a:pPr marL="0" indent="0">
              <a:buNone/>
            </a:pPr>
            <a:r>
              <a:rPr lang="en-US" sz="2000" b="1" dirty="0"/>
              <a:t>Group 4: </a:t>
            </a:r>
            <a:r>
              <a:rPr lang="en-US" sz="2000" dirty="0"/>
              <a:t>Each of you will produce your own name tent while standing and using only one hand—your nondominant hand—to produce the name tent. You must keep your dominant hand behind your back. You may not use the desk, table, or chair. You may not assist one another.</a:t>
            </a:r>
          </a:p>
          <a:p>
            <a:r>
              <a:rPr lang="en-US" sz="2000" dirty="0"/>
              <a:t>None of the groups may begin producing name tents until the class is told to begin.</a:t>
            </a:r>
          </a:p>
          <a:p>
            <a:r>
              <a:rPr lang="en-US" sz="2000" dirty="0"/>
              <a:t>When you finish folding your name tent, raise your hand.</a:t>
            </a:r>
          </a:p>
          <a:p>
            <a:r>
              <a:rPr lang="en-US" sz="2000" dirty="0"/>
              <a:t>You will be timed and will have a maximum of two minutes to make your name tent.</a:t>
            </a:r>
          </a:p>
          <a:p>
            <a:endParaRPr lang="en-US" sz="1500" dirty="0"/>
          </a:p>
        </p:txBody>
      </p:sp>
    </p:spTree>
    <p:extLst>
      <p:ext uri="{BB962C8B-B14F-4D97-AF65-F5344CB8AC3E}">
        <p14:creationId xmlns:p14="http://schemas.microsoft.com/office/powerpoint/2010/main" val="422770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BCBDDD4-B33C-4F6F-ABE7-008DB52F4434}"/>
              </a:ext>
            </a:extLst>
          </p:cNvPr>
          <p:cNvSpPr txBox="1"/>
          <p:nvPr/>
        </p:nvSpPr>
        <p:spPr>
          <a:xfrm>
            <a:off x="438150" y="771525"/>
            <a:ext cx="3449084" cy="451485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6000" b="1" kern="1200" dirty="0">
                <a:solidFill>
                  <a:srgbClr val="FFFFFF"/>
                </a:solidFill>
                <a:latin typeface="+mj-lt"/>
                <a:ea typeface="+mj-ea"/>
                <a:cs typeface="+mj-cs"/>
              </a:rPr>
              <a:t>Reflection</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E8554CD-AA5F-4778-A8E6-C5DEBE808DEA}"/>
              </a:ext>
            </a:extLst>
          </p:cNvPr>
          <p:cNvSpPr>
            <a:spLocks noGrp="1"/>
          </p:cNvSpPr>
          <p:nvPr>
            <p:ph idx="1"/>
          </p:nvPr>
        </p:nvSpPr>
        <p:spPr>
          <a:xfrm>
            <a:off x="4447308" y="591344"/>
            <a:ext cx="6906491" cy="5585619"/>
          </a:xfrm>
        </p:spPr>
        <p:txBody>
          <a:bodyPr vert="horz" lIns="91440" tIns="45720" rIns="91440" bIns="45720" rtlCol="0" anchor="ctr">
            <a:normAutofit/>
          </a:bodyPr>
          <a:lstStyle/>
          <a:p>
            <a:pPr marL="514350"/>
            <a:r>
              <a:rPr lang="en-US" dirty="0"/>
              <a:t>Who found it very difficult to produce name tents? Why? </a:t>
            </a:r>
            <a:br>
              <a:rPr lang="en-US" dirty="0"/>
            </a:br>
            <a:endParaRPr lang="en-US" dirty="0"/>
          </a:p>
          <a:p>
            <a:pPr marL="514350"/>
            <a:r>
              <a:rPr lang="en-US" dirty="0"/>
              <a:t>What difficulties did those in other groups encounter making the name tents?</a:t>
            </a:r>
            <a:br>
              <a:rPr lang="en-US" dirty="0"/>
            </a:br>
            <a:r>
              <a:rPr lang="en-US" dirty="0"/>
              <a:t> </a:t>
            </a:r>
          </a:p>
          <a:p>
            <a:pPr marL="514350"/>
            <a:r>
              <a:rPr lang="en-US" dirty="0"/>
              <a:t>In general, which group of students finished most quickly? Why? </a:t>
            </a:r>
            <a:br>
              <a:rPr lang="en-US" dirty="0"/>
            </a:br>
            <a:endParaRPr lang="en-US" dirty="0"/>
          </a:p>
          <a:p>
            <a:pPr marL="514350"/>
            <a:r>
              <a:rPr lang="en-US" dirty="0"/>
              <a:t>In general, which group of students took the longest time to finish? Why? </a:t>
            </a:r>
          </a:p>
        </p:txBody>
      </p:sp>
    </p:spTree>
    <p:extLst>
      <p:ext uri="{BB962C8B-B14F-4D97-AF65-F5344CB8AC3E}">
        <p14:creationId xmlns:p14="http://schemas.microsoft.com/office/powerpoint/2010/main" val="4050015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39">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1">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Rectangle 43">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BF0BF07A-BC94-4CC5-9D78-AEF9F8951D4C}"/>
              </a:ext>
            </a:extLst>
          </p:cNvPr>
          <p:cNvSpPr>
            <a:spLocks noGrp="1"/>
          </p:cNvSpPr>
          <p:nvPr>
            <p:ph type="ctrTitle"/>
          </p:nvPr>
        </p:nvSpPr>
        <p:spPr>
          <a:xfrm>
            <a:off x="3329317" y="2010834"/>
            <a:ext cx="5561938" cy="1135077"/>
          </a:xfrm>
        </p:spPr>
        <p:txBody>
          <a:bodyPr>
            <a:normAutofit/>
          </a:bodyPr>
          <a:lstStyle/>
          <a:p>
            <a:r>
              <a:rPr lang="en-US" sz="6600" b="1" dirty="0"/>
              <a:t>Human Capital</a:t>
            </a:r>
          </a:p>
        </p:txBody>
      </p:sp>
      <p:sp>
        <p:nvSpPr>
          <p:cNvPr id="3" name="Subtitle 2">
            <a:extLst>
              <a:ext uri="{FF2B5EF4-FFF2-40B4-BE49-F238E27FC236}">
                <a16:creationId xmlns:a16="http://schemas.microsoft.com/office/drawing/2014/main" id="{8EBAB23C-C735-40F7-A3D9-F9AB60F4D023}"/>
              </a:ext>
            </a:extLst>
          </p:cNvPr>
          <p:cNvSpPr>
            <a:spLocks noGrp="1"/>
          </p:cNvSpPr>
          <p:nvPr>
            <p:ph type="subTitle" idx="1"/>
          </p:nvPr>
        </p:nvSpPr>
        <p:spPr>
          <a:xfrm>
            <a:off x="2815928" y="3029574"/>
            <a:ext cx="6560141" cy="1409700"/>
          </a:xfrm>
        </p:spPr>
        <p:txBody>
          <a:bodyPr>
            <a:normAutofit fontScale="77500" lnSpcReduction="20000"/>
          </a:bodyPr>
          <a:lstStyle/>
          <a:p>
            <a:r>
              <a:rPr lang="en-US" sz="3600" dirty="0"/>
              <a:t>We all have it. </a:t>
            </a:r>
          </a:p>
          <a:p>
            <a:r>
              <a:rPr lang="en-US" sz="3600" dirty="0"/>
              <a:t>Can you define it? </a:t>
            </a:r>
          </a:p>
          <a:p>
            <a:r>
              <a:rPr lang="en-US" sz="3600" dirty="0"/>
              <a:t>What does Human Capital mean to you? </a:t>
            </a:r>
          </a:p>
        </p:txBody>
      </p:sp>
      <p:sp>
        <p:nvSpPr>
          <p:cNvPr id="48" name="Arc 47">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Oval 49">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drawing&#10;&#10;Description automatically generated">
            <a:extLst>
              <a:ext uri="{FF2B5EF4-FFF2-40B4-BE49-F238E27FC236}">
                <a16:creationId xmlns:a16="http://schemas.microsoft.com/office/drawing/2014/main" id="{E09568AD-1A46-4565-9756-367A38959D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1551" y="6399750"/>
            <a:ext cx="1747718" cy="417510"/>
          </a:xfrm>
          <a:prstGeom prst="rect">
            <a:avLst/>
          </a:prstGeom>
        </p:spPr>
      </p:pic>
    </p:spTree>
    <p:extLst>
      <p:ext uri="{BB962C8B-B14F-4D97-AF65-F5344CB8AC3E}">
        <p14:creationId xmlns:p14="http://schemas.microsoft.com/office/powerpoint/2010/main" val="3657216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8DCD7A-A2DE-4C4A-9950-82265CD44E23}"/>
              </a:ext>
            </a:extLst>
          </p:cNvPr>
          <p:cNvSpPr>
            <a:spLocks noGrp="1"/>
          </p:cNvSpPr>
          <p:nvPr>
            <p:ph type="title"/>
          </p:nvPr>
        </p:nvSpPr>
        <p:spPr>
          <a:xfrm>
            <a:off x="956826" y="1112968"/>
            <a:ext cx="3937298" cy="2658931"/>
          </a:xfrm>
        </p:spPr>
        <p:txBody>
          <a:bodyPr>
            <a:noAutofit/>
          </a:bodyPr>
          <a:lstStyle/>
          <a:p>
            <a:r>
              <a:rPr lang="en-US" sz="5400" b="1" dirty="0">
                <a:solidFill>
                  <a:srgbClr val="FFFFFF"/>
                </a:solidFill>
              </a:rPr>
              <a:t>Human Capital includes…</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7DE85B29-275F-4B10-AEC1-83EE0E458D5A}"/>
              </a:ext>
            </a:extLst>
          </p:cNvPr>
          <p:cNvSpPr>
            <a:spLocks noGrp="1"/>
          </p:cNvSpPr>
          <p:nvPr>
            <p:ph idx="1"/>
          </p:nvPr>
        </p:nvSpPr>
        <p:spPr>
          <a:xfrm>
            <a:off x="5698912" y="1112968"/>
            <a:ext cx="6197813" cy="4597261"/>
          </a:xfrm>
        </p:spPr>
        <p:txBody>
          <a:bodyPr anchor="t">
            <a:normAutofit/>
          </a:bodyPr>
          <a:lstStyle/>
          <a:p>
            <a:pPr marL="0" indent="0">
              <a:buNone/>
            </a:pPr>
            <a:r>
              <a:rPr lang="en-US" sz="3600" dirty="0"/>
              <a:t>The skills, education, and abilities people have.  </a:t>
            </a:r>
          </a:p>
          <a:p>
            <a:pPr marL="0" indent="0">
              <a:buNone/>
            </a:pPr>
            <a:endParaRPr lang="en-US" sz="1000" dirty="0"/>
          </a:p>
          <a:p>
            <a:pPr marL="0" indent="0">
              <a:buNone/>
            </a:pPr>
            <a:r>
              <a:rPr lang="en-US" sz="3600" dirty="0"/>
              <a:t>When workers or students learn and practice new skills, they are improving their </a:t>
            </a:r>
            <a:r>
              <a:rPr lang="en-US" sz="3600" b="1" dirty="0"/>
              <a:t>human capital value</a:t>
            </a:r>
            <a:r>
              <a:rPr lang="en-US" sz="3600" dirty="0"/>
              <a:t> as well as their </a:t>
            </a:r>
            <a:r>
              <a:rPr lang="en-US" sz="3600" b="1" dirty="0"/>
              <a:t>earning potential.</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13" name="Picture 12" descr="A picture containing drawing&#10;&#10;Description automatically generated">
            <a:extLst>
              <a:ext uri="{FF2B5EF4-FFF2-40B4-BE49-F238E27FC236}">
                <a16:creationId xmlns:a16="http://schemas.microsoft.com/office/drawing/2014/main" id="{C07DFCE5-524D-4BE8-91D3-40F92CD7D4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3867" y="6378802"/>
            <a:ext cx="1835401" cy="438457"/>
          </a:xfrm>
          <a:prstGeom prst="rect">
            <a:avLst/>
          </a:prstGeom>
        </p:spPr>
      </p:pic>
    </p:spTree>
    <p:extLst>
      <p:ext uri="{BB962C8B-B14F-4D97-AF65-F5344CB8AC3E}">
        <p14:creationId xmlns:p14="http://schemas.microsoft.com/office/powerpoint/2010/main" val="3799778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C02875-8031-4C81-8ED1-643E2DE2F57F}"/>
              </a:ext>
            </a:extLst>
          </p:cNvPr>
          <p:cNvSpPr>
            <a:spLocks noGrp="1"/>
          </p:cNvSpPr>
          <p:nvPr>
            <p:ph type="title"/>
          </p:nvPr>
        </p:nvSpPr>
        <p:spPr>
          <a:xfrm>
            <a:off x="266699" y="591344"/>
            <a:ext cx="3819525" cy="4561681"/>
          </a:xfrm>
        </p:spPr>
        <p:txBody>
          <a:bodyPr>
            <a:normAutofit/>
          </a:bodyPr>
          <a:lstStyle/>
          <a:p>
            <a:r>
              <a:rPr lang="en-US" b="1" dirty="0">
                <a:solidFill>
                  <a:srgbClr val="FFFFFF"/>
                </a:solidFill>
              </a:rPr>
              <a:t>How do the name tents relate to </a:t>
            </a:r>
            <a:br>
              <a:rPr lang="en-US" b="1" dirty="0">
                <a:solidFill>
                  <a:srgbClr val="FFFFFF"/>
                </a:solidFill>
              </a:rPr>
            </a:br>
            <a:r>
              <a:rPr lang="en-US" b="1" dirty="0">
                <a:solidFill>
                  <a:srgbClr val="FFFFFF"/>
                </a:solidFill>
              </a:rPr>
              <a:t>human capital?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89E3529-200B-48DB-9886-58ED038C3A99}"/>
              </a:ext>
            </a:extLst>
          </p:cNvPr>
          <p:cNvSpPr>
            <a:spLocks noGrp="1"/>
          </p:cNvSpPr>
          <p:nvPr>
            <p:ph idx="1"/>
          </p:nvPr>
        </p:nvSpPr>
        <p:spPr>
          <a:xfrm>
            <a:off x="4586370" y="-4"/>
            <a:ext cx="7186527" cy="6413838"/>
          </a:xfrm>
        </p:spPr>
        <p:txBody>
          <a:bodyPr anchor="ctr">
            <a:normAutofit/>
          </a:bodyPr>
          <a:lstStyle/>
          <a:p>
            <a:pPr marL="0" indent="0">
              <a:buNone/>
            </a:pPr>
            <a:r>
              <a:rPr lang="en-US" sz="2400" dirty="0"/>
              <a:t>Those who had </a:t>
            </a:r>
            <a:r>
              <a:rPr lang="en-US" sz="2400" b="1" dirty="0"/>
              <a:t>fewer constraints or limits </a:t>
            </a:r>
            <a:r>
              <a:rPr lang="en-US" sz="2400" dirty="0"/>
              <a:t>when producing name tents represent those with more human capital.</a:t>
            </a:r>
          </a:p>
          <a:p>
            <a:pPr marL="0" indent="0">
              <a:buNone/>
            </a:pPr>
            <a:r>
              <a:rPr lang="en-US" sz="2400" dirty="0"/>
              <a:t>People with more skills, education, and training tend to be more productive and, as a result, often earn higher incomes. In the name-tent activity; </a:t>
            </a:r>
            <a:endParaRPr lang="en-US" sz="2400" dirty="0">
              <a:cs typeface="Calibri"/>
            </a:endParaRPr>
          </a:p>
          <a:p>
            <a:pPr marL="0" indent="0">
              <a:buNone/>
            </a:pPr>
            <a:r>
              <a:rPr lang="en-US" sz="2400" b="1" dirty="0"/>
              <a:t>Group 1 </a:t>
            </a:r>
            <a:r>
              <a:rPr lang="en-US" sz="2400" dirty="0"/>
              <a:t>represents high school graduates. </a:t>
            </a:r>
          </a:p>
          <a:p>
            <a:pPr marL="0" indent="0">
              <a:buNone/>
            </a:pPr>
            <a:r>
              <a:rPr lang="en-US" sz="2400" b="1" dirty="0"/>
              <a:t>Group 2 </a:t>
            </a:r>
            <a:r>
              <a:rPr lang="en-US" sz="2400" dirty="0"/>
              <a:t>represents high school graduates with additional training—associate degrees, bachelor’s degrees, or trade school. </a:t>
            </a:r>
          </a:p>
          <a:p>
            <a:pPr marL="0" indent="0">
              <a:buNone/>
            </a:pPr>
            <a:r>
              <a:rPr lang="en-US" sz="2400" b="1" dirty="0"/>
              <a:t>Group 3 </a:t>
            </a:r>
            <a:r>
              <a:rPr lang="en-US" sz="2400" dirty="0"/>
              <a:t>represents those who pursue advanced degrees.</a:t>
            </a:r>
          </a:p>
          <a:p>
            <a:pPr marL="0" indent="0">
              <a:buNone/>
            </a:pPr>
            <a:r>
              <a:rPr lang="en-US" sz="2400" b="1" dirty="0">
                <a:ea typeface="+mn-lt"/>
                <a:cs typeface="+mn-lt"/>
              </a:rPr>
              <a:t>Group 4 </a:t>
            </a:r>
            <a:r>
              <a:rPr lang="en-US" sz="2400" dirty="0">
                <a:ea typeface="+mn-lt"/>
                <a:cs typeface="+mn-lt"/>
              </a:rPr>
              <a:t>represents those who did not graduate high school. </a:t>
            </a:r>
            <a:endParaRPr lang="en-US" dirty="0">
              <a:ea typeface="+mn-lt"/>
              <a:cs typeface="+mn-lt"/>
            </a:endParaRPr>
          </a:p>
        </p:txBody>
      </p:sp>
    </p:spTree>
    <p:extLst>
      <p:ext uri="{BB962C8B-B14F-4D97-AF65-F5344CB8AC3E}">
        <p14:creationId xmlns:p14="http://schemas.microsoft.com/office/powerpoint/2010/main" val="3865042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id="{1B6A735C-87BC-438A-9830-8A566C910238}"/>
              </a:ext>
            </a:extLst>
          </p:cNvPr>
          <p:cNvSpPr/>
          <p:nvPr/>
        </p:nvSpPr>
        <p:spPr>
          <a:xfrm>
            <a:off x="7409222" y="1277277"/>
            <a:ext cx="4305300" cy="4256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017CC5B-D795-456B-8480-35DC4D4C90D2}"/>
              </a:ext>
            </a:extLst>
          </p:cNvPr>
          <p:cNvSpPr txBox="1"/>
          <p:nvPr/>
        </p:nvSpPr>
        <p:spPr>
          <a:xfrm>
            <a:off x="0" y="-16832"/>
            <a:ext cx="12192000" cy="830997"/>
          </a:xfrm>
          <a:prstGeom prst="rect">
            <a:avLst/>
          </a:prstGeom>
          <a:solidFill>
            <a:schemeClr val="accent1"/>
          </a:solidFill>
        </p:spPr>
        <p:txBody>
          <a:bodyPr wrap="square" rtlCol="0">
            <a:spAutoFit/>
          </a:bodyPr>
          <a:lstStyle/>
          <a:p>
            <a:pPr algn="ctr"/>
            <a:r>
              <a:rPr lang="en-US" sz="4800" b="1" dirty="0"/>
              <a:t>Human Capital is shown or gained through…</a:t>
            </a:r>
          </a:p>
        </p:txBody>
      </p:sp>
      <p:sp>
        <p:nvSpPr>
          <p:cNvPr id="10" name="TextBox 9">
            <a:extLst>
              <a:ext uri="{FF2B5EF4-FFF2-40B4-BE49-F238E27FC236}">
                <a16:creationId xmlns:a16="http://schemas.microsoft.com/office/drawing/2014/main" id="{579F8779-48DD-4055-983C-E6584F423107}"/>
              </a:ext>
            </a:extLst>
          </p:cNvPr>
          <p:cNvSpPr txBox="1"/>
          <p:nvPr/>
        </p:nvSpPr>
        <p:spPr>
          <a:xfrm>
            <a:off x="8991893" y="4545512"/>
            <a:ext cx="1402489" cy="400110"/>
          </a:xfrm>
          <a:prstGeom prst="rect">
            <a:avLst/>
          </a:prstGeom>
          <a:solidFill>
            <a:schemeClr val="accent1">
              <a:lumMod val="40000"/>
              <a:lumOff val="60000"/>
            </a:schemeClr>
          </a:solidFill>
        </p:spPr>
        <p:txBody>
          <a:bodyPr wrap="square" rtlCol="0">
            <a:spAutoFit/>
          </a:bodyPr>
          <a:lstStyle/>
          <a:p>
            <a:pPr algn="ctr"/>
            <a:r>
              <a:rPr lang="en-US" sz="2000" b="1" dirty="0"/>
              <a:t>Knowledge</a:t>
            </a:r>
          </a:p>
        </p:txBody>
      </p:sp>
      <p:sp>
        <p:nvSpPr>
          <p:cNvPr id="11" name="TextBox 10">
            <a:extLst>
              <a:ext uri="{FF2B5EF4-FFF2-40B4-BE49-F238E27FC236}">
                <a16:creationId xmlns:a16="http://schemas.microsoft.com/office/drawing/2014/main" id="{CA2C58B0-27AB-4D6D-B1A3-FA7826A81282}"/>
              </a:ext>
            </a:extLst>
          </p:cNvPr>
          <p:cNvSpPr txBox="1"/>
          <p:nvPr/>
        </p:nvSpPr>
        <p:spPr>
          <a:xfrm>
            <a:off x="10153446" y="3131097"/>
            <a:ext cx="1057267" cy="400110"/>
          </a:xfrm>
          <a:prstGeom prst="rect">
            <a:avLst/>
          </a:prstGeom>
          <a:solidFill>
            <a:schemeClr val="accent1">
              <a:lumMod val="40000"/>
              <a:lumOff val="60000"/>
            </a:schemeClr>
          </a:solidFill>
        </p:spPr>
        <p:txBody>
          <a:bodyPr wrap="square" rtlCol="0">
            <a:spAutoFit/>
          </a:bodyPr>
          <a:lstStyle/>
          <a:p>
            <a:pPr algn="ctr"/>
            <a:r>
              <a:rPr lang="en-US" sz="2000" b="1" dirty="0"/>
              <a:t>Abilities</a:t>
            </a:r>
          </a:p>
        </p:txBody>
      </p:sp>
      <p:sp>
        <p:nvSpPr>
          <p:cNvPr id="12" name="TextBox 11">
            <a:extLst>
              <a:ext uri="{FF2B5EF4-FFF2-40B4-BE49-F238E27FC236}">
                <a16:creationId xmlns:a16="http://schemas.microsoft.com/office/drawing/2014/main" id="{2D282FD6-03AD-4F34-AFE0-8235D525C0D4}"/>
              </a:ext>
            </a:extLst>
          </p:cNvPr>
          <p:cNvSpPr txBox="1"/>
          <p:nvPr/>
        </p:nvSpPr>
        <p:spPr>
          <a:xfrm>
            <a:off x="9169240" y="3128240"/>
            <a:ext cx="746820" cy="400110"/>
          </a:xfrm>
          <a:prstGeom prst="rect">
            <a:avLst/>
          </a:prstGeom>
          <a:solidFill>
            <a:schemeClr val="accent1">
              <a:lumMod val="40000"/>
              <a:lumOff val="60000"/>
            </a:schemeClr>
          </a:solidFill>
        </p:spPr>
        <p:txBody>
          <a:bodyPr wrap="square" rtlCol="0">
            <a:spAutoFit/>
          </a:bodyPr>
          <a:lstStyle/>
          <a:p>
            <a:pPr algn="ctr"/>
            <a:r>
              <a:rPr lang="en-US" sz="2000" b="1" dirty="0"/>
              <a:t>Skills</a:t>
            </a:r>
          </a:p>
        </p:txBody>
      </p:sp>
      <p:sp>
        <p:nvSpPr>
          <p:cNvPr id="13" name="TextBox 12">
            <a:extLst>
              <a:ext uri="{FF2B5EF4-FFF2-40B4-BE49-F238E27FC236}">
                <a16:creationId xmlns:a16="http://schemas.microsoft.com/office/drawing/2014/main" id="{5E7D13F9-F2EC-42ED-B72E-9A4FD8AD09D3}"/>
              </a:ext>
            </a:extLst>
          </p:cNvPr>
          <p:cNvSpPr txBox="1"/>
          <p:nvPr/>
        </p:nvSpPr>
        <p:spPr>
          <a:xfrm>
            <a:off x="8078346" y="3824623"/>
            <a:ext cx="1236944" cy="400110"/>
          </a:xfrm>
          <a:prstGeom prst="rect">
            <a:avLst/>
          </a:prstGeom>
          <a:solidFill>
            <a:schemeClr val="accent1">
              <a:lumMod val="40000"/>
              <a:lumOff val="60000"/>
            </a:schemeClr>
          </a:solidFill>
        </p:spPr>
        <p:txBody>
          <a:bodyPr wrap="square" rtlCol="0">
            <a:spAutoFit/>
          </a:bodyPr>
          <a:lstStyle/>
          <a:p>
            <a:pPr algn="ctr"/>
            <a:r>
              <a:rPr lang="en-US" sz="2000" b="1" dirty="0"/>
              <a:t>Education</a:t>
            </a:r>
          </a:p>
        </p:txBody>
      </p:sp>
      <p:sp>
        <p:nvSpPr>
          <p:cNvPr id="14" name="TextBox 13">
            <a:extLst>
              <a:ext uri="{FF2B5EF4-FFF2-40B4-BE49-F238E27FC236}">
                <a16:creationId xmlns:a16="http://schemas.microsoft.com/office/drawing/2014/main" id="{2A1EF177-E97B-4866-974A-413A76CD623A}"/>
              </a:ext>
            </a:extLst>
          </p:cNvPr>
          <p:cNvSpPr txBox="1"/>
          <p:nvPr/>
        </p:nvSpPr>
        <p:spPr>
          <a:xfrm>
            <a:off x="9753284" y="3820452"/>
            <a:ext cx="1057267" cy="400110"/>
          </a:xfrm>
          <a:prstGeom prst="rect">
            <a:avLst/>
          </a:prstGeom>
          <a:solidFill>
            <a:schemeClr val="accent1">
              <a:lumMod val="40000"/>
              <a:lumOff val="60000"/>
            </a:schemeClr>
          </a:solidFill>
        </p:spPr>
        <p:txBody>
          <a:bodyPr wrap="square" rtlCol="0">
            <a:spAutoFit/>
          </a:bodyPr>
          <a:lstStyle/>
          <a:p>
            <a:pPr algn="ctr"/>
            <a:r>
              <a:rPr lang="en-US" sz="2000" b="1" dirty="0"/>
              <a:t>Training</a:t>
            </a:r>
          </a:p>
        </p:txBody>
      </p:sp>
      <p:sp>
        <p:nvSpPr>
          <p:cNvPr id="15" name="TextBox 14">
            <a:extLst>
              <a:ext uri="{FF2B5EF4-FFF2-40B4-BE49-F238E27FC236}">
                <a16:creationId xmlns:a16="http://schemas.microsoft.com/office/drawing/2014/main" id="{D2D7F472-4555-4CBC-B275-62F5B57A2723}"/>
              </a:ext>
            </a:extLst>
          </p:cNvPr>
          <p:cNvSpPr txBox="1"/>
          <p:nvPr/>
        </p:nvSpPr>
        <p:spPr>
          <a:xfrm>
            <a:off x="8933763" y="1831998"/>
            <a:ext cx="1362593" cy="400110"/>
          </a:xfrm>
          <a:prstGeom prst="rect">
            <a:avLst/>
          </a:prstGeom>
          <a:solidFill>
            <a:schemeClr val="accent1">
              <a:lumMod val="40000"/>
              <a:lumOff val="60000"/>
            </a:schemeClr>
          </a:solidFill>
        </p:spPr>
        <p:txBody>
          <a:bodyPr wrap="square" rtlCol="0">
            <a:spAutoFit/>
          </a:bodyPr>
          <a:lstStyle/>
          <a:p>
            <a:pPr algn="ctr"/>
            <a:r>
              <a:rPr lang="en-US" sz="2000" b="1" dirty="0"/>
              <a:t>Experience</a:t>
            </a:r>
          </a:p>
        </p:txBody>
      </p:sp>
      <p:sp>
        <p:nvSpPr>
          <p:cNvPr id="16" name="TextBox 15">
            <a:extLst>
              <a:ext uri="{FF2B5EF4-FFF2-40B4-BE49-F238E27FC236}">
                <a16:creationId xmlns:a16="http://schemas.microsoft.com/office/drawing/2014/main" id="{934D762F-E226-4A4A-9B20-914E5ADE0FB0}"/>
              </a:ext>
            </a:extLst>
          </p:cNvPr>
          <p:cNvSpPr txBox="1"/>
          <p:nvPr/>
        </p:nvSpPr>
        <p:spPr>
          <a:xfrm>
            <a:off x="9787446" y="2409318"/>
            <a:ext cx="1362592" cy="400110"/>
          </a:xfrm>
          <a:prstGeom prst="rect">
            <a:avLst/>
          </a:prstGeom>
          <a:solidFill>
            <a:schemeClr val="accent1">
              <a:lumMod val="40000"/>
              <a:lumOff val="60000"/>
            </a:schemeClr>
          </a:solidFill>
        </p:spPr>
        <p:txBody>
          <a:bodyPr wrap="square" rtlCol="0">
            <a:spAutoFit/>
          </a:bodyPr>
          <a:lstStyle/>
          <a:p>
            <a:pPr algn="ctr"/>
            <a:r>
              <a:rPr lang="en-US" sz="2000" b="1" dirty="0"/>
              <a:t>Judgement</a:t>
            </a:r>
          </a:p>
        </p:txBody>
      </p:sp>
      <p:sp>
        <p:nvSpPr>
          <p:cNvPr id="17" name="TextBox 16">
            <a:extLst>
              <a:ext uri="{FF2B5EF4-FFF2-40B4-BE49-F238E27FC236}">
                <a16:creationId xmlns:a16="http://schemas.microsoft.com/office/drawing/2014/main" id="{C5F8D22F-78EF-4F72-9FE2-A6AD47529DC8}"/>
              </a:ext>
            </a:extLst>
          </p:cNvPr>
          <p:cNvSpPr txBox="1"/>
          <p:nvPr/>
        </p:nvSpPr>
        <p:spPr>
          <a:xfrm>
            <a:off x="7866806" y="3131097"/>
            <a:ext cx="1065048" cy="400110"/>
          </a:xfrm>
          <a:prstGeom prst="rect">
            <a:avLst/>
          </a:prstGeom>
          <a:solidFill>
            <a:schemeClr val="accent1">
              <a:lumMod val="40000"/>
              <a:lumOff val="60000"/>
            </a:schemeClr>
          </a:solidFill>
        </p:spPr>
        <p:txBody>
          <a:bodyPr wrap="square" rtlCol="0">
            <a:spAutoFit/>
          </a:bodyPr>
          <a:lstStyle/>
          <a:p>
            <a:pPr algn="ctr"/>
            <a:r>
              <a:rPr lang="en-US" sz="2000" b="1" dirty="0"/>
              <a:t>Wisdom</a:t>
            </a:r>
          </a:p>
        </p:txBody>
      </p:sp>
      <p:sp>
        <p:nvSpPr>
          <p:cNvPr id="18" name="TextBox 17">
            <a:extLst>
              <a:ext uri="{FF2B5EF4-FFF2-40B4-BE49-F238E27FC236}">
                <a16:creationId xmlns:a16="http://schemas.microsoft.com/office/drawing/2014/main" id="{6486C813-EEF2-4111-BAD7-27A9491C5F91}"/>
              </a:ext>
            </a:extLst>
          </p:cNvPr>
          <p:cNvSpPr txBox="1"/>
          <p:nvPr/>
        </p:nvSpPr>
        <p:spPr>
          <a:xfrm>
            <a:off x="8246573" y="2419159"/>
            <a:ext cx="1207937" cy="400110"/>
          </a:xfrm>
          <a:prstGeom prst="rect">
            <a:avLst/>
          </a:prstGeom>
          <a:solidFill>
            <a:schemeClr val="accent1">
              <a:lumMod val="40000"/>
              <a:lumOff val="60000"/>
            </a:schemeClr>
          </a:solidFill>
        </p:spPr>
        <p:txBody>
          <a:bodyPr wrap="square" rtlCol="0">
            <a:spAutoFit/>
          </a:bodyPr>
          <a:lstStyle/>
          <a:p>
            <a:pPr algn="ctr"/>
            <a:r>
              <a:rPr lang="en-US" sz="2000" b="1" dirty="0"/>
              <a:t>Creativity</a:t>
            </a:r>
          </a:p>
        </p:txBody>
      </p:sp>
      <p:pic>
        <p:nvPicPr>
          <p:cNvPr id="9" name="Picture 8" descr="A close up of a flag&#10;&#10;Description automatically generated">
            <a:extLst>
              <a:ext uri="{FF2B5EF4-FFF2-40B4-BE49-F238E27FC236}">
                <a16:creationId xmlns:a16="http://schemas.microsoft.com/office/drawing/2014/main" id="{3DF91833-F285-4459-BC68-607FE55FB14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41053" y="1277277"/>
            <a:ext cx="3269776" cy="4256170"/>
          </a:xfrm>
          <a:prstGeom prst="rect">
            <a:avLst/>
          </a:prstGeom>
        </p:spPr>
      </p:pic>
      <p:sp>
        <p:nvSpPr>
          <p:cNvPr id="30" name="Arrow: Left-Right 29">
            <a:extLst>
              <a:ext uri="{FF2B5EF4-FFF2-40B4-BE49-F238E27FC236}">
                <a16:creationId xmlns:a16="http://schemas.microsoft.com/office/drawing/2014/main" id="{AF353869-895B-4564-8A28-EBEAE9B733DA}"/>
              </a:ext>
            </a:extLst>
          </p:cNvPr>
          <p:cNvSpPr/>
          <p:nvPr/>
        </p:nvSpPr>
        <p:spPr>
          <a:xfrm>
            <a:off x="4170958" y="2897407"/>
            <a:ext cx="2978134" cy="83099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descr="A picture containing drawing&#10;&#10;Description automatically generated">
            <a:extLst>
              <a:ext uri="{FF2B5EF4-FFF2-40B4-BE49-F238E27FC236}">
                <a16:creationId xmlns:a16="http://schemas.microsoft.com/office/drawing/2014/main" id="{1809BFDB-7F6B-4E71-9D62-97FB3C08AD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30477" y="6503473"/>
            <a:ext cx="968693" cy="232486"/>
          </a:xfrm>
          <a:prstGeom prst="rect">
            <a:avLst/>
          </a:prstGeom>
        </p:spPr>
      </p:pic>
    </p:spTree>
    <p:extLst>
      <p:ext uri="{BB962C8B-B14F-4D97-AF65-F5344CB8AC3E}">
        <p14:creationId xmlns:p14="http://schemas.microsoft.com/office/powerpoint/2010/main" val="1318192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472D48D-1E8F-4AD7-9F52-15890C9C0B35}"/>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a:solidFill>
                  <a:schemeClr val="bg1">
                    <a:lumMod val="95000"/>
                    <a:lumOff val="5000"/>
                  </a:schemeClr>
                </a:solidFill>
              </a:rPr>
              <a:t>How do people earn money?</a:t>
            </a:r>
          </a:p>
        </p:txBody>
      </p:sp>
      <p:pic>
        <p:nvPicPr>
          <p:cNvPr id="6" name="Picture 5" descr="A picture containing drawing&#10;&#10;Description automatically generated">
            <a:extLst>
              <a:ext uri="{FF2B5EF4-FFF2-40B4-BE49-F238E27FC236}">
                <a16:creationId xmlns:a16="http://schemas.microsoft.com/office/drawing/2014/main" id="{0F50ADEE-9A2E-4B76-8312-0C9EA8D70E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7331" y="6489518"/>
            <a:ext cx="1371937" cy="327741"/>
          </a:xfrm>
          <a:prstGeom prst="rect">
            <a:avLst/>
          </a:prstGeom>
        </p:spPr>
      </p:pic>
    </p:spTree>
    <p:extLst>
      <p:ext uri="{BB962C8B-B14F-4D97-AF65-F5344CB8AC3E}">
        <p14:creationId xmlns:p14="http://schemas.microsoft.com/office/powerpoint/2010/main" val="1633392418"/>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28">
            <a:extLst>
              <a:ext uri="{FF2B5EF4-FFF2-40B4-BE49-F238E27FC236}">
                <a16:creationId xmlns:a16="http://schemas.microsoft.com/office/drawing/2014/main" id="{7EBFDB7D-DD97-44CE-AFFB-458781A3D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5">
            <a:extLst>
              <a:ext uri="{FF2B5EF4-FFF2-40B4-BE49-F238E27FC236}">
                <a16:creationId xmlns:a16="http://schemas.microsoft.com/office/drawing/2014/main" id="{50F864A1-23CF-4954-887F-3C4458622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160561"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37" name="Freeform 5">
            <a:extLst>
              <a:ext uri="{FF2B5EF4-FFF2-40B4-BE49-F238E27FC236}">
                <a16:creationId xmlns:a16="http://schemas.microsoft.com/office/drawing/2014/main" id="{8D313E8C-7457-407E-BDA5-EACA44D38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960661"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E15D2109-9AD8-4F4A-B574-05E5719AFEAB}"/>
              </a:ext>
            </a:extLst>
          </p:cNvPr>
          <p:cNvSpPr>
            <a:spLocks noGrp="1"/>
          </p:cNvSpPr>
          <p:nvPr>
            <p:ph type="title"/>
          </p:nvPr>
        </p:nvSpPr>
        <p:spPr>
          <a:xfrm>
            <a:off x="552450" y="1166018"/>
            <a:ext cx="8893862" cy="1325563"/>
          </a:xfrm>
        </p:spPr>
        <p:txBody>
          <a:bodyPr>
            <a:normAutofit/>
          </a:bodyPr>
          <a:lstStyle/>
          <a:p>
            <a:pPr algn="ctr"/>
            <a:r>
              <a:rPr lang="en-US" b="1" dirty="0"/>
              <a:t>People earn money a variety of ways</a:t>
            </a:r>
          </a:p>
        </p:txBody>
      </p:sp>
      <p:graphicFrame>
        <p:nvGraphicFramePr>
          <p:cNvPr id="24" name="Content Placeholder 2">
            <a:extLst>
              <a:ext uri="{FF2B5EF4-FFF2-40B4-BE49-F238E27FC236}">
                <a16:creationId xmlns:a16="http://schemas.microsoft.com/office/drawing/2014/main" id="{A7CF4232-E2B1-41C5-9ACA-0EA11E7057F4}"/>
              </a:ext>
            </a:extLst>
          </p:cNvPr>
          <p:cNvGraphicFramePr>
            <a:graphicFrameLocks noGrp="1"/>
          </p:cNvGraphicFramePr>
          <p:nvPr>
            <p:ph idx="1"/>
            <p:extLst>
              <p:ext uri="{D42A27DB-BD31-4B8C-83A1-F6EECF244321}">
                <p14:modId xmlns:p14="http://schemas.microsoft.com/office/powerpoint/2010/main" val="627591323"/>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8" name="Picture 37" descr="A picture containing drawing&#10;&#10;Description automatically generated">
            <a:extLst>
              <a:ext uri="{FF2B5EF4-FFF2-40B4-BE49-F238E27FC236}">
                <a16:creationId xmlns:a16="http://schemas.microsoft.com/office/drawing/2014/main" id="{EB06FAE6-2F78-4161-8175-360FD990A6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97019" y="6453610"/>
            <a:ext cx="1522250" cy="363649"/>
          </a:xfrm>
          <a:prstGeom prst="rect">
            <a:avLst/>
          </a:prstGeom>
        </p:spPr>
      </p:pic>
    </p:spTree>
    <p:extLst>
      <p:ext uri="{BB962C8B-B14F-4D97-AF65-F5344CB8AC3E}">
        <p14:creationId xmlns:p14="http://schemas.microsoft.com/office/powerpoint/2010/main" val="4107563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7B0BA3E-0CA9-487A-B12F-99E67766D30D}">
  <ds:schemaRefs>
    <ds:schemaRef ds:uri="http://purl.org/dc/terms/"/>
    <ds:schemaRef ds:uri="http://purl.org/dc/dcmitype/"/>
    <ds:schemaRef ds:uri="http://schemas.microsoft.com/office/2006/documentManagement/types"/>
    <ds:schemaRef ds:uri="dc809939-901c-4e44-b75a-4ed6930e9425"/>
    <ds:schemaRef ds:uri="http://www.w3.org/XML/1998/namespace"/>
    <ds:schemaRef ds:uri="http://schemas.microsoft.com/office/2006/metadata/properties"/>
    <ds:schemaRef ds:uri="54ea286b-6133-493e-862c-ac240d2b25ff"/>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94721ECB-2ABF-4A28-BA34-854E8F1B19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54C270-20D4-4C60-9658-B59F130AF6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TotalTime>
  <Words>1184</Words>
  <Application>Microsoft Office PowerPoint</Application>
  <PresentationFormat>Widescreen</PresentationFormat>
  <Paragraphs>87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Earning Potential </vt:lpstr>
      <vt:lpstr>Fold a Name Tent! </vt:lpstr>
      <vt:lpstr>PowerPoint Presentation</vt:lpstr>
      <vt:lpstr>Human Capital</vt:lpstr>
      <vt:lpstr>Human Capital includes…</vt:lpstr>
      <vt:lpstr>How do the name tents relate to  human capital? </vt:lpstr>
      <vt:lpstr>PowerPoint Presentation</vt:lpstr>
      <vt:lpstr>How do people earn money?</vt:lpstr>
      <vt:lpstr>People earn money a variety of ways</vt:lpstr>
      <vt:lpstr>What determines your income?</vt:lpstr>
      <vt:lpstr>Income is related to - </vt:lpstr>
      <vt:lpstr>Earning Potential Activity:  A few things to keep in mind. </vt:lpstr>
      <vt:lpstr>A few more things to keep in mind… </vt:lpstr>
      <vt:lpstr>Earning Potential Activity</vt:lpstr>
      <vt:lpstr>What do you notice…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Earning Potential</dc:title>
  <dc:creator>Kristin Mullady</dc:creator>
  <cp:lastModifiedBy>Dana Eaton</cp:lastModifiedBy>
  <cp:revision>29</cp:revision>
  <dcterms:created xsi:type="dcterms:W3CDTF">2020-03-23T19:22:56Z</dcterms:created>
  <dcterms:modified xsi:type="dcterms:W3CDTF">2024-04-03T16:19:24Z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