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ink/ink2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8"/>
  </p:notesMasterIdLst>
  <p:handoutMasterIdLst>
    <p:handoutMasterId r:id="rId39"/>
  </p:handoutMasterIdLst>
  <p:sldIdLst>
    <p:sldId id="256" r:id="rId5"/>
    <p:sldId id="257" r:id="rId6"/>
    <p:sldId id="260" r:id="rId7"/>
    <p:sldId id="262" r:id="rId8"/>
    <p:sldId id="259" r:id="rId9"/>
    <p:sldId id="261" r:id="rId10"/>
    <p:sldId id="263" r:id="rId11"/>
    <p:sldId id="264" r:id="rId12"/>
    <p:sldId id="265" r:id="rId13"/>
    <p:sldId id="268" r:id="rId14"/>
    <p:sldId id="266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3" r:id="rId30"/>
    <p:sldId id="284" r:id="rId31"/>
    <p:sldId id="287" r:id="rId32"/>
    <p:sldId id="285" r:id="rId33"/>
    <p:sldId id="286" r:id="rId34"/>
    <p:sldId id="288" r:id="rId35"/>
    <p:sldId id="289" r:id="rId36"/>
    <p:sldId id="29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istin Mullady" initials="KM" lastIdx="3" clrIdx="0">
    <p:extLst>
      <p:ext uri="{19B8F6BF-5375-455C-9EA6-DF929625EA0E}">
        <p15:presenceInfo xmlns:p15="http://schemas.microsoft.com/office/powerpoint/2012/main" userId="S::kristinm@pnwfcu.org::9ee3eb7d-2b27-48a9-886d-d3a15ae2f3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376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in Mullady" userId="9ee3eb7d-2b27-48a9-886d-d3a15ae2f35a" providerId="ADAL" clId="{55143869-426B-46AE-A88D-F252A412CE07}"/>
    <pc:docChg chg="modSld sldOrd">
      <pc:chgData name="Kristin Mullady" userId="9ee3eb7d-2b27-48a9-886d-d3a15ae2f35a" providerId="ADAL" clId="{55143869-426B-46AE-A88D-F252A412CE07}" dt="2020-07-31T19:16:04.076" v="1"/>
      <pc:docMkLst>
        <pc:docMk/>
      </pc:docMkLst>
      <pc:sldChg chg="ord">
        <pc:chgData name="Kristin Mullady" userId="9ee3eb7d-2b27-48a9-886d-d3a15ae2f35a" providerId="ADAL" clId="{55143869-426B-46AE-A88D-F252A412CE07}" dt="2020-07-31T19:16:04.076" v="1"/>
        <pc:sldMkLst>
          <pc:docMk/>
          <pc:sldMk cId="3751631040" sldId="26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D91885-DC7B-4539-BB73-534ADA707F3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DC2151E-D6EA-476C-925B-7457D6B08B9D}">
      <dgm:prSet custT="1"/>
      <dgm:spPr/>
      <dgm:t>
        <a:bodyPr/>
        <a:lstStyle/>
        <a:p>
          <a:r>
            <a:rPr lang="en-US" sz="4800" dirty="0"/>
            <a:t>Congratulations! You’ve just graduated high school and you are off to your first year at college!</a:t>
          </a:r>
        </a:p>
      </dgm:t>
    </dgm:pt>
    <dgm:pt modelId="{F6070953-0A30-441A-9B70-CB08FCFE26D9}" type="parTrans" cxnId="{7E1B6DCD-CCCB-4344-A9C8-4632ACF6F169}">
      <dgm:prSet/>
      <dgm:spPr/>
      <dgm:t>
        <a:bodyPr/>
        <a:lstStyle/>
        <a:p>
          <a:endParaRPr lang="en-US"/>
        </a:p>
      </dgm:t>
    </dgm:pt>
    <dgm:pt modelId="{6CDF000E-F93B-47EC-AE0E-25357ADD7BCB}" type="sibTrans" cxnId="{7E1B6DCD-CCCB-4344-A9C8-4632ACF6F169}">
      <dgm:prSet/>
      <dgm:spPr/>
      <dgm:t>
        <a:bodyPr/>
        <a:lstStyle/>
        <a:p>
          <a:endParaRPr lang="en-US"/>
        </a:p>
      </dgm:t>
    </dgm:pt>
    <dgm:pt modelId="{E8E1A7E2-51ED-4A0E-85EB-AC883D95147F}">
      <dgm:prSet custT="1"/>
      <dgm:spPr/>
      <dgm:t>
        <a:bodyPr/>
        <a:lstStyle/>
        <a:p>
          <a:r>
            <a:rPr lang="en-US" sz="3200" dirty="0"/>
            <a:t>You are away at college full time. </a:t>
          </a:r>
        </a:p>
      </dgm:t>
    </dgm:pt>
    <dgm:pt modelId="{6182CB32-AA60-4C3D-AA9C-9A1A40A98CB3}" type="parTrans" cxnId="{162C66C1-6E2A-44DF-B419-473DCFAF0191}">
      <dgm:prSet/>
      <dgm:spPr/>
      <dgm:t>
        <a:bodyPr/>
        <a:lstStyle/>
        <a:p>
          <a:endParaRPr lang="en-US"/>
        </a:p>
      </dgm:t>
    </dgm:pt>
    <dgm:pt modelId="{1C36C278-879A-45FF-B72D-9D807FCA3B6A}" type="sibTrans" cxnId="{162C66C1-6E2A-44DF-B419-473DCFAF0191}">
      <dgm:prSet/>
      <dgm:spPr/>
      <dgm:t>
        <a:bodyPr/>
        <a:lstStyle/>
        <a:p>
          <a:endParaRPr lang="en-US"/>
        </a:p>
      </dgm:t>
    </dgm:pt>
    <dgm:pt modelId="{CDC8078D-3C9E-4A81-B271-AE97944FB7A7}">
      <dgm:prSet custT="1"/>
      <dgm:spPr/>
      <dgm:t>
        <a:bodyPr/>
        <a:lstStyle/>
        <a:p>
          <a:r>
            <a:rPr lang="en-US" sz="3200" dirty="0"/>
            <a:t>You do not live near any family members </a:t>
          </a:r>
        </a:p>
      </dgm:t>
    </dgm:pt>
    <dgm:pt modelId="{29522ED3-688E-45B5-8256-A5D56A4D6C86}" type="parTrans" cxnId="{06CABAF4-80C2-4B95-AA21-7AFEC9159B85}">
      <dgm:prSet/>
      <dgm:spPr/>
      <dgm:t>
        <a:bodyPr/>
        <a:lstStyle/>
        <a:p>
          <a:endParaRPr lang="en-US"/>
        </a:p>
      </dgm:t>
    </dgm:pt>
    <dgm:pt modelId="{CCD0A098-615C-4A00-ADD4-627E4C7FBA69}" type="sibTrans" cxnId="{06CABAF4-80C2-4B95-AA21-7AFEC9159B85}">
      <dgm:prSet/>
      <dgm:spPr/>
      <dgm:t>
        <a:bodyPr/>
        <a:lstStyle/>
        <a:p>
          <a:endParaRPr lang="en-US"/>
        </a:p>
      </dgm:t>
    </dgm:pt>
    <dgm:pt modelId="{15447F8B-516A-47D4-A487-FF117006914E}">
      <dgm:prSet custT="1"/>
      <dgm:spPr/>
      <dgm:t>
        <a:bodyPr/>
        <a:lstStyle/>
        <a:p>
          <a:r>
            <a:rPr lang="en-US" sz="3200" dirty="0"/>
            <a:t>You have a part time job earning pretty good, regular income ($1000/month – which is more than the average college student of $750/month)</a:t>
          </a:r>
        </a:p>
      </dgm:t>
    </dgm:pt>
    <dgm:pt modelId="{84B49C1A-E0AF-4295-B76D-62589A9DC9ED}" type="parTrans" cxnId="{76D39A99-6072-4018-9719-CD6D651567E9}">
      <dgm:prSet/>
      <dgm:spPr/>
      <dgm:t>
        <a:bodyPr/>
        <a:lstStyle/>
        <a:p>
          <a:endParaRPr lang="en-US"/>
        </a:p>
      </dgm:t>
    </dgm:pt>
    <dgm:pt modelId="{B081F7E4-6C58-4865-BB32-29DF4D2658BD}" type="sibTrans" cxnId="{76D39A99-6072-4018-9719-CD6D651567E9}">
      <dgm:prSet/>
      <dgm:spPr/>
      <dgm:t>
        <a:bodyPr/>
        <a:lstStyle/>
        <a:p>
          <a:endParaRPr lang="en-US"/>
        </a:p>
      </dgm:t>
    </dgm:pt>
    <dgm:pt modelId="{1FD1AB00-7D98-42BB-8607-F87C6B4D0DB8}" type="pres">
      <dgm:prSet presAssocID="{53D91885-DC7B-4539-BB73-534ADA707F3A}" presName="linear" presStyleCnt="0">
        <dgm:presLayoutVars>
          <dgm:animLvl val="lvl"/>
          <dgm:resizeHandles val="exact"/>
        </dgm:presLayoutVars>
      </dgm:prSet>
      <dgm:spPr/>
    </dgm:pt>
    <dgm:pt modelId="{76688651-E671-40B0-9C7B-3FA1ADD122D4}" type="pres">
      <dgm:prSet presAssocID="{DDC2151E-D6EA-476C-925B-7457D6B08B9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65916FF2-E3ED-4B82-8662-BB12C2F2C820}" type="pres">
      <dgm:prSet presAssocID="{DDC2151E-D6EA-476C-925B-7457D6B08B9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F2FBE23-CBC7-4D07-8FAB-19213AA9A20D}" type="presOf" srcId="{E8E1A7E2-51ED-4A0E-85EB-AC883D95147F}" destId="{65916FF2-E3ED-4B82-8662-BB12C2F2C820}" srcOrd="0" destOrd="0" presId="urn:microsoft.com/office/officeart/2005/8/layout/vList2"/>
    <dgm:cxn modelId="{C11FF12B-11DF-4099-B8F3-F9A9E3FA276C}" type="presOf" srcId="{53D91885-DC7B-4539-BB73-534ADA707F3A}" destId="{1FD1AB00-7D98-42BB-8607-F87C6B4D0DB8}" srcOrd="0" destOrd="0" presId="urn:microsoft.com/office/officeart/2005/8/layout/vList2"/>
    <dgm:cxn modelId="{571B1B6A-9BD4-4613-B0EE-8A1D9570AD94}" type="presOf" srcId="{CDC8078D-3C9E-4A81-B271-AE97944FB7A7}" destId="{65916FF2-E3ED-4B82-8662-BB12C2F2C820}" srcOrd="0" destOrd="1" presId="urn:microsoft.com/office/officeart/2005/8/layout/vList2"/>
    <dgm:cxn modelId="{B2807787-A3E3-474E-B5CA-81A5089CC93C}" type="presOf" srcId="{15447F8B-516A-47D4-A487-FF117006914E}" destId="{65916FF2-E3ED-4B82-8662-BB12C2F2C820}" srcOrd="0" destOrd="2" presId="urn:microsoft.com/office/officeart/2005/8/layout/vList2"/>
    <dgm:cxn modelId="{76D39A99-6072-4018-9719-CD6D651567E9}" srcId="{DDC2151E-D6EA-476C-925B-7457D6B08B9D}" destId="{15447F8B-516A-47D4-A487-FF117006914E}" srcOrd="2" destOrd="0" parTransId="{84B49C1A-E0AF-4295-B76D-62589A9DC9ED}" sibTransId="{B081F7E4-6C58-4865-BB32-29DF4D2658BD}"/>
    <dgm:cxn modelId="{9BEFAEB3-9482-4B23-8B3A-5306AEDA7882}" type="presOf" srcId="{DDC2151E-D6EA-476C-925B-7457D6B08B9D}" destId="{76688651-E671-40B0-9C7B-3FA1ADD122D4}" srcOrd="0" destOrd="0" presId="urn:microsoft.com/office/officeart/2005/8/layout/vList2"/>
    <dgm:cxn modelId="{162C66C1-6E2A-44DF-B419-473DCFAF0191}" srcId="{DDC2151E-D6EA-476C-925B-7457D6B08B9D}" destId="{E8E1A7E2-51ED-4A0E-85EB-AC883D95147F}" srcOrd="0" destOrd="0" parTransId="{6182CB32-AA60-4C3D-AA9C-9A1A40A98CB3}" sibTransId="{1C36C278-879A-45FF-B72D-9D807FCA3B6A}"/>
    <dgm:cxn modelId="{7E1B6DCD-CCCB-4344-A9C8-4632ACF6F169}" srcId="{53D91885-DC7B-4539-BB73-534ADA707F3A}" destId="{DDC2151E-D6EA-476C-925B-7457D6B08B9D}" srcOrd="0" destOrd="0" parTransId="{F6070953-0A30-441A-9B70-CB08FCFE26D9}" sibTransId="{6CDF000E-F93B-47EC-AE0E-25357ADD7BCB}"/>
    <dgm:cxn modelId="{06CABAF4-80C2-4B95-AA21-7AFEC9159B85}" srcId="{DDC2151E-D6EA-476C-925B-7457D6B08B9D}" destId="{CDC8078D-3C9E-4A81-B271-AE97944FB7A7}" srcOrd="1" destOrd="0" parTransId="{29522ED3-688E-45B5-8256-A5D56A4D6C86}" sibTransId="{CCD0A098-615C-4A00-ADD4-627E4C7FBA69}"/>
    <dgm:cxn modelId="{0C7F3AF1-C04C-4286-BD77-A902F833A69F}" type="presParOf" srcId="{1FD1AB00-7D98-42BB-8607-F87C6B4D0DB8}" destId="{76688651-E671-40B0-9C7B-3FA1ADD122D4}" srcOrd="0" destOrd="0" presId="urn:microsoft.com/office/officeart/2005/8/layout/vList2"/>
    <dgm:cxn modelId="{56AD7C33-7429-4A91-BAAD-2A98207DDC7A}" type="presParOf" srcId="{1FD1AB00-7D98-42BB-8607-F87C6B4D0DB8}" destId="{65916FF2-E3ED-4B82-8662-BB12C2F2C82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688651-E671-40B0-9C7B-3FA1ADD122D4}">
      <dsp:nvSpPr>
        <dsp:cNvPr id="0" name=""/>
        <dsp:cNvSpPr/>
      </dsp:nvSpPr>
      <dsp:spPr>
        <a:xfrm>
          <a:off x="0" y="482062"/>
          <a:ext cx="6900512" cy="26617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/>
            <a:t>Congratulations! You’ve just graduated high school and you are off to your first year at college!</a:t>
          </a:r>
        </a:p>
      </dsp:txBody>
      <dsp:txXfrm>
        <a:off x="129936" y="611998"/>
        <a:ext cx="6640640" cy="2401878"/>
      </dsp:txXfrm>
    </dsp:sp>
    <dsp:sp modelId="{65916FF2-E3ED-4B82-8662-BB12C2F2C820}">
      <dsp:nvSpPr>
        <dsp:cNvPr id="0" name=""/>
        <dsp:cNvSpPr/>
      </dsp:nvSpPr>
      <dsp:spPr>
        <a:xfrm>
          <a:off x="0" y="3143812"/>
          <a:ext cx="6900512" cy="2489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091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200" kern="1200" dirty="0"/>
            <a:t>You are away at college full time. 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200" kern="1200" dirty="0"/>
            <a:t>You do not live near any family members 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200" kern="1200" dirty="0"/>
            <a:t>You have a part time job earning pretty good, regular income ($1000/month – which is more than the average college student of $750/month)</a:t>
          </a:r>
        </a:p>
      </dsp:txBody>
      <dsp:txXfrm>
        <a:off x="0" y="3143812"/>
        <a:ext cx="6900512" cy="2489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712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4-06T17:58:05.12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4-07T22:21:17.88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5A7DD-AC04-4BDA-80AA-A79D08E0FF54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7277D-6712-4023-8956-4F31B07CA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332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351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57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91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55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9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8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91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927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900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46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4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10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5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52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5995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377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243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741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989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793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507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32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567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0141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683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310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516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17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44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37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8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22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7277D-6712-4023-8956-4F31B07CA6D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48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174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87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79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11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32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277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85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214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61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57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5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en.wikipedia.org/wiki/File:SMirC-love.sv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pixabay.com/en/bus-vehicle-travel-transportation-1297050/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dozuki.com/Tech_Writing/chapter/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mykurves.blogspot.com/2014_10_01_archive.html" TargetMode="Externa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pixabay.com/en/gas-pump-red-fuel-gasoline-297049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vonpappe2.blogspot.com/2015/04/happy-birthday-trudie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guidinginstincts.com/2012/05/detox-diets-helpful-or-harmful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www.weightymatters.ca/2014/12/why-this-holiday-season-should-be-all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pngall.com/refund-pn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pixabay.com/en/excited-trip-summer-vacation-23789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www.dailyclipart.net/clipart/money-clip-art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publicdomainpictures.net/view-image.php?image=36210&amp;picture=old-toll-phone-public-phone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wehavemovedtousa.blogspot.com/2011_05_01_archive.html" TargetMode="External"/><Relationship Id="rId4" Type="http://schemas.openxmlformats.org/officeDocument/2006/relationships/image" Target="../media/image2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wehavemovedtousa.blogspot.com/2011_05_01_archive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blicdomainpictures.net/view-image.php?image=38475&amp;picture=kitten-cat-clipart" TargetMode="External"/><Relationship Id="rId5" Type="http://schemas.openxmlformats.org/officeDocument/2006/relationships/image" Target="../media/image26.jpg"/><Relationship Id="rId4" Type="http://schemas.openxmlformats.org/officeDocument/2006/relationships/hyperlink" Target="http://dailyclipart.net/clipart/category/dog-clip-ar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www.lawyersandsettlements.com/blog/got-a-samsung-washer-explosion-story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fallforward.wordpress.com/tag/emotions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Whiteboard_marker.jpg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s://www.groundreport.com/michigans-no-fault-really-means-involved-accident/" TargetMode="External"/><Relationship Id="rId4" Type="http://schemas.openxmlformats.org/officeDocument/2006/relationships/image" Target="../media/image3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www.groundreport.com/michigans-no-fault-really-means-involved-accident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investitwisely.com/5-fees-you-should-never-ever-pay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lickr.com/photos/76657755@n04/6881502016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criticalurbanists.wordpress.com/2014/12/05/problematising-generation-rent-by-kim-mckee-university-of-st-andrews-and-tom-moore-university-of-sheffield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penclipart.org/detail/213788/trousers-coloured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openclipart.org/detail/213608/green-pullov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FA5B9DB-0BF9-4260-A97B-936524F96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FC9177-287C-430D-9E56-972A39B0BF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l="5128" r="5983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9824785-89B4-4433-955A-F2C847B15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859" y="614291"/>
            <a:ext cx="10577516" cy="5566372"/>
          </a:xfrm>
          <a:custGeom>
            <a:avLst/>
            <a:gdLst>
              <a:gd name="connsiteX0" fmla="*/ 2871593 w 10577516"/>
              <a:gd name="connsiteY0" fmla="*/ 5218333 h 5566372"/>
              <a:gd name="connsiteX1" fmla="*/ 3890441 w 10577516"/>
              <a:gd name="connsiteY1" fmla="*/ 5441298 h 5566372"/>
              <a:gd name="connsiteX2" fmla="*/ 4931282 w 10577516"/>
              <a:gd name="connsiteY2" fmla="*/ 5506891 h 5566372"/>
              <a:gd name="connsiteX3" fmla="*/ 2871593 w 10577516"/>
              <a:gd name="connsiteY3" fmla="*/ 5218333 h 5566372"/>
              <a:gd name="connsiteX4" fmla="*/ 4720395 w 10577516"/>
              <a:gd name="connsiteY4" fmla="*/ 128662 h 5566372"/>
              <a:gd name="connsiteX5" fmla="*/ 3554723 w 10577516"/>
              <a:gd name="connsiteY5" fmla="*/ 250059 h 5566372"/>
              <a:gd name="connsiteX6" fmla="*/ 2497230 w 10577516"/>
              <a:gd name="connsiteY6" fmla="*/ 530354 h 5566372"/>
              <a:gd name="connsiteX7" fmla="*/ 2960194 w 10577516"/>
              <a:gd name="connsiteY7" fmla="*/ 403237 h 5566372"/>
              <a:gd name="connsiteX8" fmla="*/ 3980314 w 10577516"/>
              <a:gd name="connsiteY8" fmla="*/ 212560 h 5566372"/>
              <a:gd name="connsiteX9" fmla="*/ 4677428 w 10577516"/>
              <a:gd name="connsiteY9" fmla="*/ 139593 h 5566372"/>
              <a:gd name="connsiteX10" fmla="*/ 4760675 w 10577516"/>
              <a:gd name="connsiteY10" fmla="*/ 134906 h 5566372"/>
              <a:gd name="connsiteX11" fmla="*/ 4792997 w 10577516"/>
              <a:gd name="connsiteY11" fmla="*/ 130123 h 5566372"/>
              <a:gd name="connsiteX12" fmla="*/ 4798006 w 10577516"/>
              <a:gd name="connsiteY12" fmla="*/ 130828 h 5566372"/>
              <a:gd name="connsiteX13" fmla="*/ 4798006 w 10577516"/>
              <a:gd name="connsiteY13" fmla="*/ 129381 h 5566372"/>
              <a:gd name="connsiteX14" fmla="*/ 4792997 w 10577516"/>
              <a:gd name="connsiteY14" fmla="*/ 130123 h 5566372"/>
              <a:gd name="connsiteX15" fmla="*/ 4788863 w 10577516"/>
              <a:gd name="connsiteY15" fmla="*/ 129541 h 5566372"/>
              <a:gd name="connsiteX16" fmla="*/ 4720395 w 10577516"/>
              <a:gd name="connsiteY16" fmla="*/ 128662 h 5566372"/>
              <a:gd name="connsiteX17" fmla="*/ 6438297 w 10577516"/>
              <a:gd name="connsiteY17" fmla="*/ 19 h 5566372"/>
              <a:gd name="connsiteX18" fmla="*/ 7523724 w 10577516"/>
              <a:gd name="connsiteY18" fmla="*/ 104129 h 5566372"/>
              <a:gd name="connsiteX19" fmla="*/ 8525668 w 10577516"/>
              <a:gd name="connsiteY19" fmla="*/ 421922 h 5566372"/>
              <a:gd name="connsiteX20" fmla="*/ 9518204 w 10577516"/>
              <a:gd name="connsiteY20" fmla="*/ 1055605 h 5566372"/>
              <a:gd name="connsiteX21" fmla="*/ 10008242 w 10577516"/>
              <a:gd name="connsiteY21" fmla="*/ 1589500 h 5566372"/>
              <a:gd name="connsiteX22" fmla="*/ 10325274 w 10577516"/>
              <a:gd name="connsiteY22" fmla="*/ 2051574 h 5566372"/>
              <a:gd name="connsiteX23" fmla="*/ 10565908 w 10577516"/>
              <a:gd name="connsiteY23" fmla="*/ 2649028 h 5566372"/>
              <a:gd name="connsiteX24" fmla="*/ 10542137 w 10577516"/>
              <a:gd name="connsiteY24" fmla="*/ 2966823 h 5566372"/>
              <a:gd name="connsiteX25" fmla="*/ 10513789 w 10577516"/>
              <a:gd name="connsiteY25" fmla="*/ 3066355 h 5566372"/>
              <a:gd name="connsiteX26" fmla="*/ 10417308 w 10577516"/>
              <a:gd name="connsiteY26" fmla="*/ 3369150 h 5566372"/>
              <a:gd name="connsiteX27" fmla="*/ 9794430 w 10577516"/>
              <a:gd name="connsiteY27" fmla="*/ 4220840 h 5566372"/>
              <a:gd name="connsiteX28" fmla="*/ 8719522 w 10577516"/>
              <a:gd name="connsiteY28" fmla="*/ 4888463 h 5566372"/>
              <a:gd name="connsiteX29" fmla="*/ 7693808 w 10577516"/>
              <a:gd name="connsiteY29" fmla="*/ 5234223 h 5566372"/>
              <a:gd name="connsiteX30" fmla="*/ 7092669 w 10577516"/>
              <a:gd name="connsiteY30" fmla="*/ 5363248 h 5566372"/>
              <a:gd name="connsiteX31" fmla="*/ 6240978 w 10577516"/>
              <a:gd name="connsiteY31" fmla="*/ 5507272 h 5566372"/>
              <a:gd name="connsiteX32" fmla="*/ 5462508 w 10577516"/>
              <a:gd name="connsiteY32" fmla="*/ 5559010 h 5566372"/>
              <a:gd name="connsiteX33" fmla="*/ 4386329 w 10577516"/>
              <a:gd name="connsiteY33" fmla="*/ 5548839 h 5566372"/>
              <a:gd name="connsiteX34" fmla="*/ 3501461 w 10577516"/>
              <a:gd name="connsiteY34" fmla="*/ 5432782 h 5566372"/>
              <a:gd name="connsiteX35" fmla="*/ 2624348 w 10577516"/>
              <a:gd name="connsiteY35" fmla="*/ 5200409 h 5566372"/>
              <a:gd name="connsiteX36" fmla="*/ 2221385 w 10577516"/>
              <a:gd name="connsiteY36" fmla="*/ 5053589 h 5566372"/>
              <a:gd name="connsiteX37" fmla="*/ 1173934 w 10577516"/>
              <a:gd name="connsiteY37" fmla="*/ 4636388 h 5566372"/>
              <a:gd name="connsiteX38" fmla="*/ 438176 w 10577516"/>
              <a:gd name="connsiteY38" fmla="*/ 4080883 h 5566372"/>
              <a:gd name="connsiteX39" fmla="*/ 18687 w 10577516"/>
              <a:gd name="connsiteY39" fmla="*/ 2942161 h 5566372"/>
              <a:gd name="connsiteX40" fmla="*/ 0 w 10577516"/>
              <a:gd name="connsiteY40" fmla="*/ 2832713 h 5566372"/>
              <a:gd name="connsiteX41" fmla="*/ 0 w 10577516"/>
              <a:gd name="connsiteY41" fmla="*/ 2747290 h 5566372"/>
              <a:gd name="connsiteX42" fmla="*/ 14746 w 10577516"/>
              <a:gd name="connsiteY42" fmla="*/ 2661993 h 5566372"/>
              <a:gd name="connsiteX43" fmla="*/ 292753 w 10577516"/>
              <a:gd name="connsiteY43" fmla="*/ 1968947 h 5566372"/>
              <a:gd name="connsiteX44" fmla="*/ 923893 w 10577516"/>
              <a:gd name="connsiteY44" fmla="*/ 1299417 h 5566372"/>
              <a:gd name="connsiteX45" fmla="*/ 2035538 w 10577516"/>
              <a:gd name="connsiteY45" fmla="*/ 648828 h 5566372"/>
              <a:gd name="connsiteX46" fmla="*/ 3545571 w 10577516"/>
              <a:gd name="connsiteY46" fmla="*/ 196289 h 5566372"/>
              <a:gd name="connsiteX47" fmla="*/ 5211705 w 10577516"/>
              <a:gd name="connsiteY47" fmla="*/ 78323 h 5566372"/>
              <a:gd name="connsiteX48" fmla="*/ 5467720 w 10577516"/>
              <a:gd name="connsiteY48" fmla="*/ 77052 h 5566372"/>
              <a:gd name="connsiteX49" fmla="*/ 6073564 w 10577516"/>
              <a:gd name="connsiteY49" fmla="*/ 11840 h 5566372"/>
              <a:gd name="connsiteX50" fmla="*/ 6438297 w 10577516"/>
              <a:gd name="connsiteY50" fmla="*/ 19 h 556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77516" h="5566372">
                <a:moveTo>
                  <a:pt x="2871593" y="5218333"/>
                </a:moveTo>
                <a:cubicBezTo>
                  <a:pt x="2990956" y="5269180"/>
                  <a:pt x="3517223" y="5383586"/>
                  <a:pt x="3890441" y="5441298"/>
                </a:cubicBezTo>
                <a:cubicBezTo>
                  <a:pt x="4162855" y="5483248"/>
                  <a:pt x="4828063" y="5526341"/>
                  <a:pt x="4931282" y="5506891"/>
                </a:cubicBezTo>
                <a:cubicBezTo>
                  <a:pt x="4236330" y="5449560"/>
                  <a:pt x="3552816" y="5364900"/>
                  <a:pt x="2871593" y="5218333"/>
                </a:cubicBezTo>
                <a:close/>
                <a:moveTo>
                  <a:pt x="4720395" y="128662"/>
                </a:moveTo>
                <a:cubicBezTo>
                  <a:pt x="4329266" y="138551"/>
                  <a:pt x="3939509" y="179153"/>
                  <a:pt x="3554723" y="250059"/>
                </a:cubicBezTo>
                <a:cubicBezTo>
                  <a:pt x="3195336" y="315207"/>
                  <a:pt x="2841707" y="408943"/>
                  <a:pt x="2497230" y="530354"/>
                </a:cubicBezTo>
                <a:cubicBezTo>
                  <a:pt x="2650917" y="485354"/>
                  <a:pt x="2804728" y="441372"/>
                  <a:pt x="2960194" y="403237"/>
                </a:cubicBezTo>
                <a:cubicBezTo>
                  <a:pt x="3296586" y="321538"/>
                  <a:pt x="3637121" y="257890"/>
                  <a:pt x="3980314" y="212560"/>
                </a:cubicBezTo>
                <a:cubicBezTo>
                  <a:pt x="4212050" y="181797"/>
                  <a:pt x="4444422" y="158280"/>
                  <a:pt x="4677428" y="139593"/>
                </a:cubicBezTo>
                <a:cubicBezTo>
                  <a:pt x="4704949" y="137369"/>
                  <a:pt x="4732915" y="137369"/>
                  <a:pt x="4760675" y="134906"/>
                </a:cubicBezTo>
                <a:lnTo>
                  <a:pt x="4792997" y="130123"/>
                </a:lnTo>
                <a:lnTo>
                  <a:pt x="4798006" y="130828"/>
                </a:lnTo>
                <a:lnTo>
                  <a:pt x="4798006" y="129381"/>
                </a:lnTo>
                <a:lnTo>
                  <a:pt x="4792997" y="130123"/>
                </a:lnTo>
                <a:lnTo>
                  <a:pt x="4788863" y="129541"/>
                </a:lnTo>
                <a:cubicBezTo>
                  <a:pt x="4766106" y="127801"/>
                  <a:pt x="4743237" y="127505"/>
                  <a:pt x="4720395" y="128662"/>
                </a:cubicBezTo>
                <a:close/>
                <a:moveTo>
                  <a:pt x="6438297" y="19"/>
                </a:moveTo>
                <a:cubicBezTo>
                  <a:pt x="6802322" y="-887"/>
                  <a:pt x="7164203" y="31671"/>
                  <a:pt x="7523724" y="104129"/>
                </a:cubicBezTo>
                <a:cubicBezTo>
                  <a:pt x="7868594" y="172060"/>
                  <a:pt x="8204694" y="278661"/>
                  <a:pt x="8525668" y="421922"/>
                </a:cubicBezTo>
                <a:cubicBezTo>
                  <a:pt x="8886414" y="582180"/>
                  <a:pt x="9221001" y="795802"/>
                  <a:pt x="9518204" y="1055605"/>
                </a:cubicBezTo>
                <a:cubicBezTo>
                  <a:pt x="9701176" y="1214502"/>
                  <a:pt x="9865578" y="1393612"/>
                  <a:pt x="10008242" y="1589500"/>
                </a:cubicBezTo>
                <a:cubicBezTo>
                  <a:pt x="10117308" y="1741190"/>
                  <a:pt x="10222982" y="1895218"/>
                  <a:pt x="10325274" y="2051574"/>
                </a:cubicBezTo>
                <a:cubicBezTo>
                  <a:pt x="10446215" y="2231789"/>
                  <a:pt x="10528180" y="2435291"/>
                  <a:pt x="10565908" y="2649028"/>
                </a:cubicBezTo>
                <a:cubicBezTo>
                  <a:pt x="10584595" y="2757459"/>
                  <a:pt x="10583451" y="2862839"/>
                  <a:pt x="10542137" y="2966823"/>
                </a:cubicBezTo>
                <a:cubicBezTo>
                  <a:pt x="10530023" y="2999186"/>
                  <a:pt x="10520540" y="3032466"/>
                  <a:pt x="10513789" y="3066355"/>
                </a:cubicBezTo>
                <a:cubicBezTo>
                  <a:pt x="10490298" y="3169843"/>
                  <a:pt x="10458023" y="3271142"/>
                  <a:pt x="10417308" y="3369150"/>
                </a:cubicBezTo>
                <a:cubicBezTo>
                  <a:pt x="10279257" y="3703851"/>
                  <a:pt x="10062140" y="3980714"/>
                  <a:pt x="9794430" y="4220840"/>
                </a:cubicBezTo>
                <a:cubicBezTo>
                  <a:pt x="9475364" y="4506346"/>
                  <a:pt x="9109391" y="4716599"/>
                  <a:pt x="8719522" y="4888463"/>
                </a:cubicBezTo>
                <a:cubicBezTo>
                  <a:pt x="8388126" y="5034394"/>
                  <a:pt x="8044526" y="5145368"/>
                  <a:pt x="7693808" y="5234223"/>
                </a:cubicBezTo>
                <a:cubicBezTo>
                  <a:pt x="7495123" y="5285070"/>
                  <a:pt x="7294022" y="5324223"/>
                  <a:pt x="7092669" y="5363248"/>
                </a:cubicBezTo>
                <a:cubicBezTo>
                  <a:pt x="6809577" y="5418035"/>
                  <a:pt x="6527120" y="5474730"/>
                  <a:pt x="6240978" y="5507272"/>
                </a:cubicBezTo>
                <a:cubicBezTo>
                  <a:pt x="5982166" y="5536509"/>
                  <a:pt x="5722845" y="5554814"/>
                  <a:pt x="5462508" y="5559010"/>
                </a:cubicBezTo>
                <a:cubicBezTo>
                  <a:pt x="5103782" y="5564730"/>
                  <a:pt x="4744928" y="5576298"/>
                  <a:pt x="4386329" y="5548839"/>
                </a:cubicBezTo>
                <a:cubicBezTo>
                  <a:pt x="4089394" y="5527103"/>
                  <a:pt x="3793960" y="5488344"/>
                  <a:pt x="3501461" y="5432782"/>
                </a:cubicBezTo>
                <a:cubicBezTo>
                  <a:pt x="3204247" y="5374930"/>
                  <a:pt x="2911229" y="5297299"/>
                  <a:pt x="2624348" y="5200409"/>
                </a:cubicBezTo>
                <a:cubicBezTo>
                  <a:pt x="2488841" y="5154775"/>
                  <a:pt x="2358417" y="5094775"/>
                  <a:pt x="2221385" y="5053589"/>
                </a:cubicBezTo>
                <a:cubicBezTo>
                  <a:pt x="1859988" y="4945157"/>
                  <a:pt x="1506856" y="4815878"/>
                  <a:pt x="1173934" y="4636388"/>
                </a:cubicBezTo>
                <a:cubicBezTo>
                  <a:pt x="900250" y="4488931"/>
                  <a:pt x="647539" y="4313508"/>
                  <a:pt x="438176" y="4080883"/>
                </a:cubicBezTo>
                <a:cubicBezTo>
                  <a:pt x="146695" y="3757114"/>
                  <a:pt x="3178" y="3378811"/>
                  <a:pt x="18687" y="2942161"/>
                </a:cubicBezTo>
                <a:cubicBezTo>
                  <a:pt x="19582" y="2904814"/>
                  <a:pt x="13236" y="2867645"/>
                  <a:pt x="0" y="2832713"/>
                </a:cubicBezTo>
                <a:lnTo>
                  <a:pt x="0" y="2747290"/>
                </a:lnTo>
                <a:cubicBezTo>
                  <a:pt x="13474" y="2720341"/>
                  <a:pt x="10296" y="2690468"/>
                  <a:pt x="14746" y="2661993"/>
                </a:cubicBezTo>
                <a:cubicBezTo>
                  <a:pt x="54533" y="2409665"/>
                  <a:pt x="152923" y="2181106"/>
                  <a:pt x="292753" y="1968947"/>
                </a:cubicBezTo>
                <a:cubicBezTo>
                  <a:pt x="464108" y="1708991"/>
                  <a:pt x="680970" y="1491747"/>
                  <a:pt x="923893" y="1299417"/>
                </a:cubicBezTo>
                <a:cubicBezTo>
                  <a:pt x="1263678" y="1030182"/>
                  <a:pt x="1638930" y="820945"/>
                  <a:pt x="2035538" y="648828"/>
                </a:cubicBezTo>
                <a:cubicBezTo>
                  <a:pt x="2521001" y="438575"/>
                  <a:pt x="3025660" y="291755"/>
                  <a:pt x="3545571" y="196289"/>
                </a:cubicBezTo>
                <a:cubicBezTo>
                  <a:pt x="4094899" y="95674"/>
                  <a:pt x="4653670" y="56116"/>
                  <a:pt x="5211705" y="78323"/>
                </a:cubicBezTo>
                <a:cubicBezTo>
                  <a:pt x="5297128" y="81756"/>
                  <a:pt x="5383313" y="88620"/>
                  <a:pt x="5467720" y="77052"/>
                </a:cubicBezTo>
                <a:cubicBezTo>
                  <a:pt x="5669076" y="49467"/>
                  <a:pt x="5870557" y="24299"/>
                  <a:pt x="6073564" y="11840"/>
                </a:cubicBezTo>
                <a:cubicBezTo>
                  <a:pt x="6195374" y="4340"/>
                  <a:pt x="6316955" y="320"/>
                  <a:pt x="6438297" y="19"/>
                </a:cubicBezTo>
                <a:close/>
              </a:path>
            </a:pathLst>
          </a:custGeom>
          <a:solidFill>
            <a:srgbClr val="6857C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942446-D8D6-483C-90BB-6200E19E3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6925" y="1731762"/>
            <a:ext cx="8058150" cy="245384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/>
              <a:t>A Plan for the Future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2700E9-B1A6-41BE-A59A-82DA3C7274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28975" y="4599432"/>
            <a:ext cx="5734051" cy="934593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A Budgeting Activity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CB2E64D6-3AEB-4AFF-9475-E210F85E0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59CFB12B-7A1C-4203-8082-47B3811562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866" y="6085408"/>
            <a:ext cx="2480024" cy="5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5685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8A15C-3CB9-4BC6-B15B-E9D178789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792C54-6B46-42FD-AB68-679FC446E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just met someone special who has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agreed to go with you to the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homecoming dance!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Card  $0					         WITHOUT Card  -$100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57EF72-F709-48D3-BC8E-09256F19C87E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0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0559F2-FAE6-44DC-970C-F7FAA9B56073}"/>
              </a:ext>
            </a:extLst>
          </p:cNvPr>
          <p:cNvSpPr txBox="1"/>
          <p:nvPr/>
        </p:nvSpPr>
        <p:spPr>
          <a:xfrm>
            <a:off x="6534335" y="521184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$100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D08D5-3C1C-4B6E-9267-F88F2D68CE68}"/>
              </a:ext>
            </a:extLst>
          </p:cNvPr>
          <p:cNvSpPr txBox="1"/>
          <p:nvPr/>
        </p:nvSpPr>
        <p:spPr>
          <a:xfrm>
            <a:off x="8807780" y="1964063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Entertainment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46B4A2-CFF7-4ACC-B286-11F487E89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726837" y="1929384"/>
            <a:ext cx="2560005" cy="2560005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5907588-F180-4116-8C04-4708B443D8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1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BB378-E6B2-4011-95CA-B4B7A7046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6F52F-3BB2-43BE-ACE6-BD0C7319E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Let’s get you to work!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card  $0					 WITHOUT Card  -$25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8F8626-38F4-4533-BCA0-0D3C5F358994}"/>
              </a:ext>
            </a:extLst>
          </p:cNvPr>
          <p:cNvSpPr txBox="1"/>
          <p:nvPr/>
        </p:nvSpPr>
        <p:spPr>
          <a:xfrm>
            <a:off x="8700170" y="1929384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BF40EF-F234-4773-8AEB-91159DCA171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651" y="1697227"/>
            <a:ext cx="2382123" cy="23821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889D29-389D-400F-84A4-2B80472C81B1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5FCEB4-2CCE-46D3-A7D5-51FEBEC5D892}"/>
              </a:ext>
            </a:extLst>
          </p:cNvPr>
          <p:cNvSpPr txBox="1"/>
          <p:nvPr/>
        </p:nvSpPr>
        <p:spPr>
          <a:xfrm>
            <a:off x="6446390" y="5160773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$25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9" name="Picture 8" descr="A picture containing bus&#10;&#10;Description automatically generated">
            <a:extLst>
              <a:ext uri="{FF2B5EF4-FFF2-40B4-BE49-F238E27FC236}">
                <a16:creationId xmlns:a16="http://schemas.microsoft.com/office/drawing/2014/main" id="{7C14637C-E85F-4C0B-9232-A6D0F67BAB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019550" y="1929384"/>
            <a:ext cx="3848740" cy="1924370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08E76A0-7FB2-4D00-987F-D5E4B639DD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2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54680-FE04-44FD-A5A4-CF3AA4366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59751-8478-443D-81CC-449DFC39A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Let’s get you to work!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</a:t>
            </a: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BOTH</a:t>
            </a: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 cards - $0					 WITHOUT 2</a:t>
            </a:r>
            <a:r>
              <a:rPr lang="en-US" baseline="30000" dirty="0">
                <a:latin typeface="Agency FB" panose="020B0503020202020204" pitchFamily="34" charset="0"/>
                <a:cs typeface="Aharoni" panose="020B0604020202020204" pitchFamily="2" charset="-79"/>
              </a:rPr>
              <a:t>nd</a:t>
            </a: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 Card  -$500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1882F8-33B9-4D85-BD3C-018C67086106}"/>
              </a:ext>
            </a:extLst>
          </p:cNvPr>
          <p:cNvSpPr txBox="1"/>
          <p:nvPr/>
        </p:nvSpPr>
        <p:spPr>
          <a:xfrm>
            <a:off x="8067712" y="2370079"/>
            <a:ext cx="2653630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Maintenance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3172BA-24E2-4A31-9B08-F5B35BB48FBB}"/>
              </a:ext>
            </a:extLst>
          </p:cNvPr>
          <p:cNvSpPr txBox="1"/>
          <p:nvPr/>
        </p:nvSpPr>
        <p:spPr>
          <a:xfrm>
            <a:off x="9093530" y="1154893"/>
            <a:ext cx="2574595" cy="18021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593AFA-A8FD-45A8-89F6-E1C6AF8CE34E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7956CB-3282-49B4-B0AE-03FE687B457D}"/>
              </a:ext>
            </a:extLst>
          </p:cNvPr>
          <p:cNvSpPr txBox="1"/>
          <p:nvPr/>
        </p:nvSpPr>
        <p:spPr>
          <a:xfrm>
            <a:off x="6534335" y="521184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$500     +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9" name="Picture 8" descr="A picture containing toy&#10;&#10;Description automatically generated">
            <a:extLst>
              <a:ext uri="{FF2B5EF4-FFF2-40B4-BE49-F238E27FC236}">
                <a16:creationId xmlns:a16="http://schemas.microsoft.com/office/drawing/2014/main" id="{19D5F02C-5919-4E82-8FCF-260DB0938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43139" y="1893897"/>
            <a:ext cx="4100711" cy="1397279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08BF9982-5E13-4FFB-A3D2-25BCB1DACC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8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E2F11-154F-4656-A91F-9E4D532ED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884A2-7325-4227-917E-0163021CA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Time to go shopping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Card  $0					         WITHOUT Card  $0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B0D536-EF5A-4195-830E-BD9A923C0C94}"/>
              </a:ext>
            </a:extLst>
          </p:cNvPr>
          <p:cNvSpPr txBox="1"/>
          <p:nvPr/>
        </p:nvSpPr>
        <p:spPr>
          <a:xfrm>
            <a:off x="8780173" y="1929384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9FFF7F-9C56-4E67-B469-8B2DD115A0D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703" y="1437284"/>
            <a:ext cx="2908569" cy="29085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9E9983-D045-4656-8FC8-3617950A7581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AD05B-A7E5-418B-959B-BA64C5E23754}"/>
              </a:ext>
            </a:extLst>
          </p:cNvPr>
          <p:cNvSpPr txBox="1"/>
          <p:nvPr/>
        </p:nvSpPr>
        <p:spPr>
          <a:xfrm>
            <a:off x="63704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0" name="Picture 9" descr="A picture containing shirt, graffiti&#10;&#10;Description automatically generated">
            <a:extLst>
              <a:ext uri="{FF2B5EF4-FFF2-40B4-BE49-F238E27FC236}">
                <a16:creationId xmlns:a16="http://schemas.microsoft.com/office/drawing/2014/main" id="{20E3ACB8-35E2-4593-9E9F-7487920AC9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152360" y="2072996"/>
            <a:ext cx="2866486" cy="2051329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2BBC04B0-533E-4B77-8101-AEB584DE6A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77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D5C46-8F3E-4685-8BAA-47BBB80DA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B4E03-7A71-44DE-B750-7CE61548E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962007"/>
            <a:ext cx="10515600" cy="425196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Time to go shopping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Both Cards  $0					         WITHOUT 2</a:t>
            </a:r>
            <a:r>
              <a:rPr lang="en-US" baseline="30000" dirty="0">
                <a:latin typeface="Agency FB" panose="020B0503020202020204" pitchFamily="34" charset="0"/>
                <a:cs typeface="Aharoni" panose="020B0604020202020204" pitchFamily="2" charset="-79"/>
              </a:rPr>
              <a:t>nd</a:t>
            </a: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 Card  $100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F6D120-2036-4BC5-ABD4-92170901F6E8}"/>
              </a:ext>
            </a:extLst>
          </p:cNvPr>
          <p:cNvSpPr txBox="1"/>
          <p:nvPr/>
        </p:nvSpPr>
        <p:spPr>
          <a:xfrm>
            <a:off x="9216482" y="999822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4AAA36-66AF-4041-8DFE-5D78D6938F83}"/>
              </a:ext>
            </a:extLst>
          </p:cNvPr>
          <p:cNvSpPr txBox="1"/>
          <p:nvPr/>
        </p:nvSpPr>
        <p:spPr>
          <a:xfrm>
            <a:off x="8146842" y="2237441"/>
            <a:ext cx="2653630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Gasoline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4634DD-713F-4720-9453-D96BC2F98B36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87D683-9182-40AA-B3A5-7234628E4155}"/>
              </a:ext>
            </a:extLst>
          </p:cNvPr>
          <p:cNvSpPr txBox="1"/>
          <p:nvPr/>
        </p:nvSpPr>
        <p:spPr>
          <a:xfrm>
            <a:off x="7275065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$100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1" name="Picture 10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9A6FD451-2128-41C7-9852-A8C413307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586386" y="1962007"/>
            <a:ext cx="2350586" cy="2350586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039B772B-169F-4528-BE9F-AE94A070B8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9679F-B089-435B-A2EA-48577A812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575EF-633E-4A19-8AFE-5C29F2C7B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Happy Birthday! 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+$200					         WITHOUT the card  +$50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98E08-EFB9-4902-8D0D-EF56C8928AAA}"/>
              </a:ext>
            </a:extLst>
          </p:cNvPr>
          <p:cNvSpPr txBox="1"/>
          <p:nvPr/>
        </p:nvSpPr>
        <p:spPr>
          <a:xfrm>
            <a:off x="8700170" y="1929384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Giving Gifts</a:t>
            </a:r>
          </a:p>
        </p:txBody>
      </p:sp>
      <p:pic>
        <p:nvPicPr>
          <p:cNvPr id="6" name="Picture 5" descr="A picture containing toy, cake, table, birthday&#10;&#10;Description automatically generated">
            <a:extLst>
              <a:ext uri="{FF2B5EF4-FFF2-40B4-BE49-F238E27FC236}">
                <a16:creationId xmlns:a16="http://schemas.microsoft.com/office/drawing/2014/main" id="{0B0D5372-6003-43CC-AE34-37DC4A7FD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45905" y="1883260"/>
            <a:ext cx="3002964" cy="19417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21FDBB-339A-41C8-BE60-4AF5688C2AC9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$200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FEE7AA-2DB3-4D8F-904D-2305A7238AEC}"/>
              </a:ext>
            </a:extLst>
          </p:cNvPr>
          <p:cNvSpPr txBox="1"/>
          <p:nvPr/>
        </p:nvSpPr>
        <p:spPr>
          <a:xfrm>
            <a:off x="719156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 -         +  $50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25211B3B-7EAE-4A7A-AC84-BA5D847FFA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8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E1802-F0E1-4CF7-AF91-C060551E8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1EBEF4-8C6A-4324-83C5-627CD1F27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overate and decided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a diet was needed.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Everyone +$50					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E65779-E8B0-4976-9E88-E1F9A075A9CD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  -         +  $50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0" name="Picture 9" descr="A bowl of fruit on a table&#10;&#10;Description automatically generated">
            <a:extLst>
              <a:ext uri="{FF2B5EF4-FFF2-40B4-BE49-F238E27FC236}">
                <a16:creationId xmlns:a16="http://schemas.microsoft.com/office/drawing/2014/main" id="{CAB2BB73-9502-4DB3-8DE7-5ABB68B106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432902" y="2155126"/>
            <a:ext cx="5715000" cy="3800475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9FD1DA44-4B88-4C27-8B0E-24191BBAE1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01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A55A6-1B0F-4F7C-8C37-65807E1CF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4B162-73F2-444E-9A51-97B1DFBD3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are starving after 36 hours on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your diet! Time for the Buffet!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-$25					         WITHOUT the card  -$75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B5D145-519B-4D53-B6BF-99473FA8A52C}"/>
              </a:ext>
            </a:extLst>
          </p:cNvPr>
          <p:cNvSpPr txBox="1"/>
          <p:nvPr/>
        </p:nvSpPr>
        <p:spPr>
          <a:xfrm>
            <a:off x="9055800" y="1409117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Dining Out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1F0770C3-38CB-4B19-A981-867C9C092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73811" y="2026752"/>
            <a:ext cx="2574299" cy="19243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E0BDE0-EBBB-4F21-ABB3-B91960F0F82A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$25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BC53A4-99D1-41BC-B1F6-723B15D2464F}"/>
              </a:ext>
            </a:extLst>
          </p:cNvPr>
          <p:cNvSpPr txBox="1"/>
          <p:nvPr/>
        </p:nvSpPr>
        <p:spPr>
          <a:xfrm>
            <a:off x="7280336" y="512571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$75 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192264-FEF3-4E91-A641-24DFFF0BB6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6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9A369-D905-403A-BD49-7411CA7EE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83C17-4170-468A-8253-57DCB823A0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Uh oh! The Buffet made you sick!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Time to go to the ER!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-$50					         WITHOUT the card  -$300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8032D2-D1B7-4C0D-A301-A00AD88D6CC4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$50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524786-F013-4CBF-A05A-CE192D7F2DCD}"/>
              </a:ext>
            </a:extLst>
          </p:cNvPr>
          <p:cNvSpPr txBox="1"/>
          <p:nvPr/>
        </p:nvSpPr>
        <p:spPr>
          <a:xfrm>
            <a:off x="7372535" y="521184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$300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7A00DF-1942-4BD2-8E1E-3F327ABFEB8D}"/>
              </a:ext>
            </a:extLst>
          </p:cNvPr>
          <p:cNvSpPr txBox="1"/>
          <p:nvPr/>
        </p:nvSpPr>
        <p:spPr>
          <a:xfrm>
            <a:off x="9206721" y="1293707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Healthcare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9DFD56-9042-4418-BA38-14944495C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858" y="2086656"/>
            <a:ext cx="2357127" cy="2262842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AEE6FF-FD7F-49ED-A90A-D8BD2515BF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3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7A0E1-754A-456E-8478-811C8D218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E73EEA-9B57-4A5C-BB67-5DDC0A857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Tax refund from your summer job!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Everyone +$200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					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10C7D4-CB7A-4DE1-8C0A-AB0C53458C08}"/>
              </a:ext>
            </a:extLst>
          </p:cNvPr>
          <p:cNvSpPr txBox="1"/>
          <p:nvPr/>
        </p:nvSpPr>
        <p:spPr>
          <a:xfrm>
            <a:off x="656115" y="4652554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$200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8A64CB8-80A7-4361-986D-162C0692E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20865318">
            <a:off x="5201899" y="1814976"/>
            <a:ext cx="5853660" cy="3440310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004AD7C-656A-485C-A873-34BA7C2002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39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CE814B-7DC6-4D99-BEA0-7288567E5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3939" y="640823"/>
            <a:ext cx="2809720" cy="5583148"/>
          </a:xfrm>
        </p:spPr>
        <p:txBody>
          <a:bodyPr anchor="ctr">
            <a:normAutofit/>
          </a:bodyPr>
          <a:lstStyle/>
          <a:p>
            <a:r>
              <a:rPr lang="en-US" sz="6000" dirty="0"/>
              <a:t>My life Choices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535742DD-1B16-4E9D-B715-0D74B4574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14992" y="1557877"/>
            <a:ext cx="18288" cy="3749040"/>
          </a:xfrm>
          <a:custGeom>
            <a:avLst/>
            <a:gdLst>
              <a:gd name="connsiteX0" fmla="*/ 0 w 18288"/>
              <a:gd name="connsiteY0" fmla="*/ 0 h 3749040"/>
              <a:gd name="connsiteX1" fmla="*/ 18288 w 18288"/>
              <a:gd name="connsiteY1" fmla="*/ 0 h 3749040"/>
              <a:gd name="connsiteX2" fmla="*/ 18288 w 18288"/>
              <a:gd name="connsiteY2" fmla="*/ 662330 h 3749040"/>
              <a:gd name="connsiteX3" fmla="*/ 18288 w 18288"/>
              <a:gd name="connsiteY3" fmla="*/ 1174699 h 3749040"/>
              <a:gd name="connsiteX4" fmla="*/ 18288 w 18288"/>
              <a:gd name="connsiteY4" fmla="*/ 1724558 h 3749040"/>
              <a:gd name="connsiteX5" fmla="*/ 18288 w 18288"/>
              <a:gd name="connsiteY5" fmla="*/ 2424379 h 3749040"/>
              <a:gd name="connsiteX6" fmla="*/ 18288 w 18288"/>
              <a:gd name="connsiteY6" fmla="*/ 3049219 h 3749040"/>
              <a:gd name="connsiteX7" fmla="*/ 18288 w 18288"/>
              <a:gd name="connsiteY7" fmla="*/ 3749040 h 3749040"/>
              <a:gd name="connsiteX8" fmla="*/ 0 w 18288"/>
              <a:gd name="connsiteY8" fmla="*/ 3749040 h 3749040"/>
              <a:gd name="connsiteX9" fmla="*/ 0 w 18288"/>
              <a:gd name="connsiteY9" fmla="*/ 3236671 h 3749040"/>
              <a:gd name="connsiteX10" fmla="*/ 0 w 18288"/>
              <a:gd name="connsiteY10" fmla="*/ 2536850 h 3749040"/>
              <a:gd name="connsiteX11" fmla="*/ 0 w 18288"/>
              <a:gd name="connsiteY11" fmla="*/ 1874520 h 3749040"/>
              <a:gd name="connsiteX12" fmla="*/ 0 w 18288"/>
              <a:gd name="connsiteY12" fmla="*/ 1362151 h 3749040"/>
              <a:gd name="connsiteX13" fmla="*/ 0 w 18288"/>
              <a:gd name="connsiteY13" fmla="*/ 774802 h 3749040"/>
              <a:gd name="connsiteX14" fmla="*/ 0 w 18288"/>
              <a:gd name="connsiteY14" fmla="*/ 0 h 374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8" h="3749040" fill="none" extrusionOk="0">
                <a:moveTo>
                  <a:pt x="0" y="0"/>
                </a:moveTo>
                <a:cubicBezTo>
                  <a:pt x="8690" y="407"/>
                  <a:pt x="14141" y="154"/>
                  <a:pt x="18288" y="0"/>
                </a:cubicBezTo>
                <a:cubicBezTo>
                  <a:pt x="34838" y="143586"/>
                  <a:pt x="-11860" y="333097"/>
                  <a:pt x="18288" y="662330"/>
                </a:cubicBezTo>
                <a:cubicBezTo>
                  <a:pt x="48436" y="991563"/>
                  <a:pt x="32813" y="1046681"/>
                  <a:pt x="18288" y="1174699"/>
                </a:cubicBezTo>
                <a:cubicBezTo>
                  <a:pt x="3763" y="1302717"/>
                  <a:pt x="40974" y="1467838"/>
                  <a:pt x="18288" y="1724558"/>
                </a:cubicBezTo>
                <a:cubicBezTo>
                  <a:pt x="-4398" y="1981278"/>
                  <a:pt x="36650" y="2215729"/>
                  <a:pt x="18288" y="2424379"/>
                </a:cubicBezTo>
                <a:cubicBezTo>
                  <a:pt x="-74" y="2633029"/>
                  <a:pt x="-9881" y="2874703"/>
                  <a:pt x="18288" y="3049219"/>
                </a:cubicBezTo>
                <a:cubicBezTo>
                  <a:pt x="46457" y="3223735"/>
                  <a:pt x="4078" y="3453850"/>
                  <a:pt x="18288" y="3749040"/>
                </a:cubicBezTo>
                <a:cubicBezTo>
                  <a:pt x="14465" y="3749751"/>
                  <a:pt x="7675" y="3748271"/>
                  <a:pt x="0" y="3749040"/>
                </a:cubicBezTo>
                <a:cubicBezTo>
                  <a:pt x="19669" y="3507959"/>
                  <a:pt x="-9883" y="3339386"/>
                  <a:pt x="0" y="3236671"/>
                </a:cubicBezTo>
                <a:cubicBezTo>
                  <a:pt x="9883" y="3133956"/>
                  <a:pt x="26871" y="2857214"/>
                  <a:pt x="0" y="2536850"/>
                </a:cubicBezTo>
                <a:cubicBezTo>
                  <a:pt x="-26871" y="2216486"/>
                  <a:pt x="4790" y="2156616"/>
                  <a:pt x="0" y="1874520"/>
                </a:cubicBezTo>
                <a:cubicBezTo>
                  <a:pt x="-4790" y="1592424"/>
                  <a:pt x="-3117" y="1558688"/>
                  <a:pt x="0" y="1362151"/>
                </a:cubicBezTo>
                <a:cubicBezTo>
                  <a:pt x="3117" y="1165614"/>
                  <a:pt x="16802" y="1045125"/>
                  <a:pt x="0" y="774802"/>
                </a:cubicBezTo>
                <a:cubicBezTo>
                  <a:pt x="-16802" y="504479"/>
                  <a:pt x="-29640" y="377701"/>
                  <a:pt x="0" y="0"/>
                </a:cubicBezTo>
                <a:close/>
              </a:path>
              <a:path w="18288" h="3749040" stroke="0" extrusionOk="0">
                <a:moveTo>
                  <a:pt x="0" y="0"/>
                </a:moveTo>
                <a:cubicBezTo>
                  <a:pt x="5341" y="9"/>
                  <a:pt x="11148" y="-611"/>
                  <a:pt x="18288" y="0"/>
                </a:cubicBezTo>
                <a:cubicBezTo>
                  <a:pt x="33352" y="227288"/>
                  <a:pt x="30894" y="278824"/>
                  <a:pt x="18288" y="512369"/>
                </a:cubicBezTo>
                <a:cubicBezTo>
                  <a:pt x="5682" y="745914"/>
                  <a:pt x="53060" y="998220"/>
                  <a:pt x="18288" y="1212190"/>
                </a:cubicBezTo>
                <a:cubicBezTo>
                  <a:pt x="-16484" y="1426160"/>
                  <a:pt x="35474" y="1585099"/>
                  <a:pt x="18288" y="1837030"/>
                </a:cubicBezTo>
                <a:cubicBezTo>
                  <a:pt x="1102" y="2088961"/>
                  <a:pt x="16704" y="2251948"/>
                  <a:pt x="18288" y="2386889"/>
                </a:cubicBezTo>
                <a:cubicBezTo>
                  <a:pt x="19872" y="2521830"/>
                  <a:pt x="5902" y="2679005"/>
                  <a:pt x="18288" y="2936748"/>
                </a:cubicBezTo>
                <a:cubicBezTo>
                  <a:pt x="30674" y="3194491"/>
                  <a:pt x="13809" y="3416052"/>
                  <a:pt x="18288" y="3749040"/>
                </a:cubicBezTo>
                <a:cubicBezTo>
                  <a:pt x="9729" y="3749861"/>
                  <a:pt x="3965" y="3749683"/>
                  <a:pt x="0" y="3749040"/>
                </a:cubicBezTo>
                <a:cubicBezTo>
                  <a:pt x="-10152" y="3632102"/>
                  <a:pt x="-5013" y="3340136"/>
                  <a:pt x="0" y="3236671"/>
                </a:cubicBezTo>
                <a:cubicBezTo>
                  <a:pt x="5013" y="3133206"/>
                  <a:pt x="-27249" y="2814766"/>
                  <a:pt x="0" y="2649322"/>
                </a:cubicBezTo>
                <a:cubicBezTo>
                  <a:pt x="27249" y="2483878"/>
                  <a:pt x="8506" y="2308131"/>
                  <a:pt x="0" y="2061972"/>
                </a:cubicBezTo>
                <a:cubicBezTo>
                  <a:pt x="-8506" y="1815813"/>
                  <a:pt x="-14267" y="1574470"/>
                  <a:pt x="0" y="1399642"/>
                </a:cubicBezTo>
                <a:cubicBezTo>
                  <a:pt x="14267" y="1224814"/>
                  <a:pt x="-24839" y="1011862"/>
                  <a:pt x="0" y="812292"/>
                </a:cubicBezTo>
                <a:cubicBezTo>
                  <a:pt x="24839" y="612722"/>
                  <a:pt x="20220" y="372179"/>
                  <a:pt x="0" y="0"/>
                </a:cubicBezTo>
                <a:close/>
              </a:path>
            </a:pathLst>
          </a:custGeom>
          <a:solidFill>
            <a:srgbClr val="6857C7"/>
          </a:solidFill>
          <a:ln w="34925">
            <a:solidFill>
              <a:srgbClr val="6857C7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21EA7995-02F3-443D-BB9B-76AE56F91E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6854318"/>
              </p:ext>
            </p:extLst>
          </p:nvPr>
        </p:nvGraphicFramePr>
        <p:xfrm>
          <a:off x="4648018" y="342900"/>
          <a:ext cx="6900512" cy="6115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3D7EB9-3A29-4F2B-ABA7-C123815686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4" y="6333991"/>
            <a:ext cx="1731817" cy="41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23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D91E9-B250-4F77-9B4B-4C0932EA5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01CCC-BA78-495B-85A5-C10FC5981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You’re planning a road trip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your besties! This will take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hours of late-night phone calls!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$0					         WITHOUT the card  -$100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BB336B-C77D-46AB-A6E1-458F6D401006}"/>
              </a:ext>
            </a:extLst>
          </p:cNvPr>
          <p:cNvSpPr txBox="1"/>
          <p:nvPr/>
        </p:nvSpPr>
        <p:spPr>
          <a:xfrm>
            <a:off x="8993657" y="1133909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Cell Phone</a:t>
            </a:r>
          </a:p>
        </p:txBody>
      </p:sp>
      <p:pic>
        <p:nvPicPr>
          <p:cNvPr id="6" name="Picture 5" descr="A picture containing room&#10;&#10;Description automatically generated">
            <a:extLst>
              <a:ext uri="{FF2B5EF4-FFF2-40B4-BE49-F238E27FC236}">
                <a16:creationId xmlns:a16="http://schemas.microsoft.com/office/drawing/2014/main" id="{B10AB952-C5EE-40B6-AF11-C4FACF58B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52624" y="1929384"/>
            <a:ext cx="3021366" cy="2231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DB600B-1C60-4DA4-AE95-725B2BD01215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E44E1C-0DEF-4B8D-857C-31337027E82F}"/>
              </a:ext>
            </a:extLst>
          </p:cNvPr>
          <p:cNvSpPr txBox="1"/>
          <p:nvPr/>
        </p:nvSpPr>
        <p:spPr>
          <a:xfrm>
            <a:off x="7271459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$100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14D84FFB-5ACA-46E6-8F06-A5FF898893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69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21EFE-7790-423A-B847-EB703DDB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8B200-C419-43B0-81D2-FAB91C59F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Pay Day! </a:t>
            </a:r>
          </a:p>
          <a:p>
            <a:pPr marL="0" indent="0">
              <a:buNone/>
            </a:pP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Everyone +$500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72908F-A8D4-4E9A-9817-CD133F42D3C7}"/>
              </a:ext>
            </a:extLst>
          </p:cNvPr>
          <p:cNvSpPr txBox="1"/>
          <p:nvPr/>
        </p:nvSpPr>
        <p:spPr>
          <a:xfrm>
            <a:off x="629482" y="5016539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$500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1" name="Picture 1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F18B3C7E-1CE8-415E-B48B-B74117DD15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79369" y="1837824"/>
            <a:ext cx="3751062" cy="4435079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7A79064-4924-4993-BE6C-56503EED00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05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E36B1-6CA2-423C-9BFF-B197CC462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7EE87-473D-451B-AC3C-93FBF2CBA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Yikes! Utility bills are due. </a:t>
            </a:r>
          </a:p>
          <a:p>
            <a:pPr marL="0" indent="0">
              <a:buNone/>
            </a:pP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$0					         WITHOUT the card  -$100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BA98AD-05D7-427F-87EC-D46BDB9953AB}"/>
              </a:ext>
            </a:extLst>
          </p:cNvPr>
          <p:cNvSpPr txBox="1"/>
          <p:nvPr/>
        </p:nvSpPr>
        <p:spPr>
          <a:xfrm>
            <a:off x="9002534" y="1044480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Utilities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FB31C3-4D38-466A-95F6-59679898400C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6F5CD8-F144-4598-82E6-704136027B45}"/>
              </a:ext>
            </a:extLst>
          </p:cNvPr>
          <p:cNvSpPr txBox="1"/>
          <p:nvPr/>
        </p:nvSpPr>
        <p:spPr>
          <a:xfrm>
            <a:off x="6964997" y="521184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$100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828F425-1786-4042-B2B2-54BCD10FB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46173" y="1980719"/>
            <a:ext cx="2154344" cy="2154344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9BC7357F-AD01-4530-B942-FA5B29B67F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7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CF8F9-0C75-4464-B7B6-02233D698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B7A3-EE7E-4FE0-9938-3EE38AB7C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A tow truck was spotted near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your apartment last night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							         WITHOUT the card  -$0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99EFE-0915-4B85-98ED-73A0C95E9E2B}"/>
              </a:ext>
            </a:extLst>
          </p:cNvPr>
          <p:cNvSpPr txBox="1"/>
          <p:nvPr/>
        </p:nvSpPr>
        <p:spPr>
          <a:xfrm>
            <a:off x="9055430" y="1942521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ED8DAC-74D3-4329-A397-B93B1E65510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348" y="1605809"/>
            <a:ext cx="2597794" cy="25977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F60434-2C72-4EBE-A22E-C76B25CB7CF7}"/>
              </a:ext>
            </a:extLst>
          </p:cNvPr>
          <p:cNvSpPr txBox="1"/>
          <p:nvPr/>
        </p:nvSpPr>
        <p:spPr>
          <a:xfrm>
            <a:off x="6964997" y="521184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$0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8" name="Picture 7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F5277572-C4D3-40C9-ABBD-4F3D585E19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829456" y="4288025"/>
            <a:ext cx="4704879" cy="137617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A21E112-78B7-4BE7-8433-A48E6E8398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9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9DA8B-6E93-4C3E-AC67-1E558D7C6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7DAE9-7FD3-428F-821F-70684BCCD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A tow truck was spotted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near your apartment last night. </a:t>
            </a: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Both Cards  -$0					         WITHOUT 2</a:t>
            </a:r>
            <a:r>
              <a:rPr lang="en-US" baseline="30000" dirty="0">
                <a:latin typeface="Agency FB" panose="020B0503020202020204" pitchFamily="34" charset="0"/>
                <a:cs typeface="Aharoni" panose="020B0604020202020204" pitchFamily="2" charset="-79"/>
              </a:rPr>
              <a:t>nd</a:t>
            </a: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 Card  -$100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572FEE-AD3F-4434-9EA6-2154076DB6E3}"/>
              </a:ext>
            </a:extLst>
          </p:cNvPr>
          <p:cNvSpPr txBox="1"/>
          <p:nvPr/>
        </p:nvSpPr>
        <p:spPr>
          <a:xfrm>
            <a:off x="6920609" y="5026894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$100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FB4F4E-5EAA-4F2D-B184-082DC36D36A6}"/>
              </a:ext>
            </a:extLst>
          </p:cNvPr>
          <p:cNvSpPr txBox="1"/>
          <p:nvPr/>
        </p:nvSpPr>
        <p:spPr>
          <a:xfrm>
            <a:off x="175059" y="5026894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$0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FE363C-2BAD-465C-94DA-D16B2406C59B}"/>
              </a:ext>
            </a:extLst>
          </p:cNvPr>
          <p:cNvSpPr txBox="1"/>
          <p:nvPr/>
        </p:nvSpPr>
        <p:spPr>
          <a:xfrm>
            <a:off x="8750938" y="728503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5205B-B45C-47B6-9DD7-37AB611651CE}"/>
              </a:ext>
            </a:extLst>
          </p:cNvPr>
          <p:cNvSpPr txBox="1"/>
          <p:nvPr/>
        </p:nvSpPr>
        <p:spPr>
          <a:xfrm>
            <a:off x="7847914" y="2161386"/>
            <a:ext cx="2653630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Parking Permit</a:t>
            </a:r>
          </a:p>
        </p:txBody>
      </p:sp>
      <p:pic>
        <p:nvPicPr>
          <p:cNvPr id="8" name="Picture 7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47B9DC1D-8075-4BFB-A923-9D2FF74AD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37651" y="610837"/>
            <a:ext cx="4460982" cy="130483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A4E4B9C8-8DA3-4728-8C9D-3CA204F8E0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8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9AC-67B6-451D-9FFB-A25BA8522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6E7F-6EBE-4638-B10F-34D8B9586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Pet gets sick and needs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a Veterinarian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-$200					         WITHOUT the card  -$0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3C716B-A8D9-45FA-A96E-E78CFE4EDC17}"/>
              </a:ext>
            </a:extLst>
          </p:cNvPr>
          <p:cNvSpPr txBox="1"/>
          <p:nvPr/>
        </p:nvSpPr>
        <p:spPr>
          <a:xfrm>
            <a:off x="9322130" y="1231563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A Dog or Cat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98715-D134-48C6-8AF3-B50B52607D0D}"/>
              </a:ext>
            </a:extLst>
          </p:cNvPr>
          <p:cNvSpPr txBox="1"/>
          <p:nvPr/>
        </p:nvSpPr>
        <p:spPr>
          <a:xfrm>
            <a:off x="299346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$200   +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38139-4DB2-4D80-A945-90C0B53B66FB}"/>
              </a:ext>
            </a:extLst>
          </p:cNvPr>
          <p:cNvSpPr txBox="1"/>
          <p:nvPr/>
        </p:nvSpPr>
        <p:spPr>
          <a:xfrm>
            <a:off x="7156295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$0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D4F59976-0AC3-48B6-B28C-0BA8D3F6FB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21575" y="1982855"/>
            <a:ext cx="2378595" cy="1825921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B8C0240-DFBD-4333-A079-C2FB64017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780066" y="2201187"/>
            <a:ext cx="1541509" cy="1683886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30410FF-41C7-434F-A9D4-3E129AF002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9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9AC-67B6-451D-9FFB-A25BA8522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6E7F-6EBE-4638-B10F-34D8B9586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You’ve been putting off doing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the laundry for </a:t>
            </a:r>
            <a:r>
              <a:rPr lang="en-US" dirty="0" err="1">
                <a:latin typeface="Agency FB" panose="020B0503020202020204" pitchFamily="34" charset="0"/>
                <a:cs typeface="Aharoni" panose="020B0604020202020204" pitchFamily="2" charset="-79"/>
              </a:rPr>
              <a:t>wayyyyyy</a:t>
            </a: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 to long! 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-$0					         WITHOUT the card  -$100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3C716B-A8D9-45FA-A96E-E78CFE4EDC17}"/>
              </a:ext>
            </a:extLst>
          </p:cNvPr>
          <p:cNvSpPr txBox="1"/>
          <p:nvPr/>
        </p:nvSpPr>
        <p:spPr>
          <a:xfrm>
            <a:off x="9322130" y="1231563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Laundromat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98715-D134-48C6-8AF3-B50B52607D0D}"/>
              </a:ext>
            </a:extLst>
          </p:cNvPr>
          <p:cNvSpPr txBox="1"/>
          <p:nvPr/>
        </p:nvSpPr>
        <p:spPr>
          <a:xfrm>
            <a:off x="299346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$0   +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38139-4DB2-4D80-A945-90C0B53B66FB}"/>
              </a:ext>
            </a:extLst>
          </p:cNvPr>
          <p:cNvSpPr txBox="1"/>
          <p:nvPr/>
        </p:nvSpPr>
        <p:spPr>
          <a:xfrm>
            <a:off x="7156295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$100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9" name="Picture 8" descr="A picture containing basket, sitting, blanket, table&#10;&#10;Description automatically generated">
            <a:extLst>
              <a:ext uri="{FF2B5EF4-FFF2-40B4-BE49-F238E27FC236}">
                <a16:creationId xmlns:a16="http://schemas.microsoft.com/office/drawing/2014/main" id="{B8474E73-B1B5-4578-9D09-FB5ABF7CA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39107" y="1854836"/>
            <a:ext cx="3449982" cy="2602193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C686BEF-64C5-4FD0-8805-79D5342989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3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9AC-67B6-451D-9FFB-A25BA8522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6E7F-6EBE-4638-B10F-34D8B9586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Everyone has healthcare now!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But they give a discount for Healthy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Eating. 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 -$0					         WITHOUT the card  +$50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3C716B-A8D9-45FA-A96E-E78CFE4EDC17}"/>
              </a:ext>
            </a:extLst>
          </p:cNvPr>
          <p:cNvSpPr txBox="1"/>
          <p:nvPr/>
        </p:nvSpPr>
        <p:spPr>
          <a:xfrm>
            <a:off x="9322130" y="1231563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Chocolate, Candy, </a:t>
            </a:r>
          </a:p>
          <a:p>
            <a:pPr algn="ctr"/>
            <a:r>
              <a:rPr lang="en-US" sz="3200" b="1" dirty="0"/>
              <a:t>Energy Drinks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98715-D134-48C6-8AF3-B50B52607D0D}"/>
              </a:ext>
            </a:extLst>
          </p:cNvPr>
          <p:cNvSpPr txBox="1"/>
          <p:nvPr/>
        </p:nvSpPr>
        <p:spPr>
          <a:xfrm>
            <a:off x="299346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+ $0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38139-4DB2-4D80-A945-90C0B53B66FB}"/>
              </a:ext>
            </a:extLst>
          </p:cNvPr>
          <p:cNvSpPr txBox="1"/>
          <p:nvPr/>
        </p:nvSpPr>
        <p:spPr>
          <a:xfrm>
            <a:off x="7156295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+  $50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8" name="Picture 7" descr="A bottle of beer on a table&#10;&#10;Description automatically generated">
            <a:extLst>
              <a:ext uri="{FF2B5EF4-FFF2-40B4-BE49-F238E27FC236}">
                <a16:creationId xmlns:a16="http://schemas.microsoft.com/office/drawing/2014/main" id="{FF36DAA2-6AB0-43B9-887D-917709964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490210" y="2086595"/>
            <a:ext cx="1782460" cy="2802610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A7FA95A7-0738-4617-A962-1BBA6DE2F0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0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9AC-67B6-451D-9FFB-A25BA8522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6E7F-6EBE-4638-B10F-34D8B9586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come back from your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road trip to find your apartment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flooded.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the card pay -$0 to replace wardrobe		         WITHOUT the card…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3C716B-A8D9-45FA-A96E-E78CFE4EDC17}"/>
              </a:ext>
            </a:extLst>
          </p:cNvPr>
          <p:cNvSpPr txBox="1"/>
          <p:nvPr/>
        </p:nvSpPr>
        <p:spPr>
          <a:xfrm>
            <a:off x="9322130" y="1231563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Renters Insurance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98715-D134-48C6-8AF3-B50B52607D0D}"/>
              </a:ext>
            </a:extLst>
          </p:cNvPr>
          <p:cNvSpPr txBox="1"/>
          <p:nvPr/>
        </p:nvSpPr>
        <p:spPr>
          <a:xfrm>
            <a:off x="299346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+ $0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38139-4DB2-4D80-A945-90C0B53B66FB}"/>
              </a:ext>
            </a:extLst>
          </p:cNvPr>
          <p:cNvSpPr txBox="1"/>
          <p:nvPr/>
        </p:nvSpPr>
        <p:spPr>
          <a:xfrm>
            <a:off x="7156295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21DB08-F087-4A10-87D7-D781B0931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528" y="2046342"/>
            <a:ext cx="3961105" cy="24633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6038873C-E953-4AF7-9FF3-CAF5891C42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3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9AC-67B6-451D-9FFB-A25BA8522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6E7F-6EBE-4638-B10F-34D8B9586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come back from your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road trip to find your apartment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flooded.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Thrift card  -$200					       WITH Brand Name card -$1000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98715-D134-48C6-8AF3-B50B52607D0D}"/>
              </a:ext>
            </a:extLst>
          </p:cNvPr>
          <p:cNvSpPr txBox="1"/>
          <p:nvPr/>
        </p:nvSpPr>
        <p:spPr>
          <a:xfrm>
            <a:off x="299346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-$200  +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38139-4DB2-4D80-A945-90C0B53B66FB}"/>
              </a:ext>
            </a:extLst>
          </p:cNvPr>
          <p:cNvSpPr txBox="1"/>
          <p:nvPr/>
        </p:nvSpPr>
        <p:spPr>
          <a:xfrm>
            <a:off x="7156295" y="5316681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$1000   +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21DB08-F087-4A10-87D7-D781B0931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94" y="1929384"/>
            <a:ext cx="3961105" cy="24633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67A0FB-5E09-47A7-A1BB-D1DBB5D2BD4E}"/>
              </a:ext>
            </a:extLst>
          </p:cNvPr>
          <p:cNvSpPr txBox="1"/>
          <p:nvPr/>
        </p:nvSpPr>
        <p:spPr>
          <a:xfrm>
            <a:off x="9370376" y="1028983"/>
            <a:ext cx="2523002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Thrift Store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33E43F-E59A-4CAE-8A84-8D7FF7A47C89}"/>
              </a:ext>
            </a:extLst>
          </p:cNvPr>
          <p:cNvSpPr txBox="1"/>
          <p:nvPr/>
        </p:nvSpPr>
        <p:spPr>
          <a:xfrm>
            <a:off x="8932226" y="2271760"/>
            <a:ext cx="2523002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Name Brand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BA37EBE-A041-4A2D-BE5A-0981AA5904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5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7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768E73-C7CE-4F2F-BA51-1E9D9DE8B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n-US" sz="5200"/>
              <a:t>My life Choices</a:t>
            </a:r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0936" y="2386584"/>
            <a:ext cx="4114800" cy="18288"/>
          </a:xfrm>
          <a:custGeom>
            <a:avLst/>
            <a:gdLst>
              <a:gd name="connsiteX0" fmla="*/ 0 w 4114800"/>
              <a:gd name="connsiteY0" fmla="*/ 0 h 18288"/>
              <a:gd name="connsiteX1" fmla="*/ 768096 w 4114800"/>
              <a:gd name="connsiteY1" fmla="*/ 0 h 18288"/>
              <a:gd name="connsiteX2" fmla="*/ 1495044 w 4114800"/>
              <a:gd name="connsiteY2" fmla="*/ 0 h 18288"/>
              <a:gd name="connsiteX3" fmla="*/ 2221992 w 4114800"/>
              <a:gd name="connsiteY3" fmla="*/ 0 h 18288"/>
              <a:gd name="connsiteX4" fmla="*/ 2784348 w 4114800"/>
              <a:gd name="connsiteY4" fmla="*/ 0 h 18288"/>
              <a:gd name="connsiteX5" fmla="*/ 3387852 w 4114800"/>
              <a:gd name="connsiteY5" fmla="*/ 0 h 18288"/>
              <a:gd name="connsiteX6" fmla="*/ 4114800 w 4114800"/>
              <a:gd name="connsiteY6" fmla="*/ 0 h 18288"/>
              <a:gd name="connsiteX7" fmla="*/ 4114800 w 4114800"/>
              <a:gd name="connsiteY7" fmla="*/ 18288 h 18288"/>
              <a:gd name="connsiteX8" fmla="*/ 3429000 w 4114800"/>
              <a:gd name="connsiteY8" fmla="*/ 18288 h 18288"/>
              <a:gd name="connsiteX9" fmla="*/ 2866644 w 4114800"/>
              <a:gd name="connsiteY9" fmla="*/ 18288 h 18288"/>
              <a:gd name="connsiteX10" fmla="*/ 2304288 w 4114800"/>
              <a:gd name="connsiteY10" fmla="*/ 18288 h 18288"/>
              <a:gd name="connsiteX11" fmla="*/ 1577340 w 4114800"/>
              <a:gd name="connsiteY11" fmla="*/ 18288 h 18288"/>
              <a:gd name="connsiteX12" fmla="*/ 973836 w 4114800"/>
              <a:gd name="connsiteY12" fmla="*/ 18288 h 18288"/>
              <a:gd name="connsiteX13" fmla="*/ 0 w 4114800"/>
              <a:gd name="connsiteY13" fmla="*/ 18288 h 18288"/>
              <a:gd name="connsiteX14" fmla="*/ 0 w 411480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14800" h="18288" fill="none" extrusionOk="0">
                <a:moveTo>
                  <a:pt x="0" y="0"/>
                </a:moveTo>
                <a:cubicBezTo>
                  <a:pt x="338280" y="-26110"/>
                  <a:pt x="483942" y="6555"/>
                  <a:pt x="768096" y="0"/>
                </a:cubicBezTo>
                <a:cubicBezTo>
                  <a:pt x="1052250" y="-6555"/>
                  <a:pt x="1331484" y="24616"/>
                  <a:pt x="1495044" y="0"/>
                </a:cubicBezTo>
                <a:cubicBezTo>
                  <a:pt x="1658604" y="-24616"/>
                  <a:pt x="2056661" y="-33562"/>
                  <a:pt x="2221992" y="0"/>
                </a:cubicBezTo>
                <a:cubicBezTo>
                  <a:pt x="2387323" y="33562"/>
                  <a:pt x="2629463" y="-20094"/>
                  <a:pt x="2784348" y="0"/>
                </a:cubicBezTo>
                <a:cubicBezTo>
                  <a:pt x="2939233" y="20094"/>
                  <a:pt x="3151981" y="1524"/>
                  <a:pt x="3387852" y="0"/>
                </a:cubicBezTo>
                <a:cubicBezTo>
                  <a:pt x="3623723" y="-1524"/>
                  <a:pt x="3882724" y="26165"/>
                  <a:pt x="4114800" y="0"/>
                </a:cubicBezTo>
                <a:cubicBezTo>
                  <a:pt x="4114300" y="8855"/>
                  <a:pt x="4114909" y="14521"/>
                  <a:pt x="4114800" y="18288"/>
                </a:cubicBezTo>
                <a:cubicBezTo>
                  <a:pt x="3910038" y="37744"/>
                  <a:pt x="3683432" y="-3969"/>
                  <a:pt x="3429000" y="18288"/>
                </a:cubicBezTo>
                <a:cubicBezTo>
                  <a:pt x="3174568" y="40545"/>
                  <a:pt x="3085815" y="44166"/>
                  <a:pt x="2866644" y="18288"/>
                </a:cubicBezTo>
                <a:cubicBezTo>
                  <a:pt x="2647473" y="-7590"/>
                  <a:pt x="2580474" y="31338"/>
                  <a:pt x="2304288" y="18288"/>
                </a:cubicBezTo>
                <a:cubicBezTo>
                  <a:pt x="2028102" y="5238"/>
                  <a:pt x="1863008" y="-2001"/>
                  <a:pt x="1577340" y="18288"/>
                </a:cubicBezTo>
                <a:cubicBezTo>
                  <a:pt x="1291672" y="38577"/>
                  <a:pt x="1243931" y="9893"/>
                  <a:pt x="973836" y="18288"/>
                </a:cubicBezTo>
                <a:cubicBezTo>
                  <a:pt x="703741" y="26683"/>
                  <a:pt x="317656" y="-5910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4114800" h="18288" stroke="0" extrusionOk="0">
                <a:moveTo>
                  <a:pt x="0" y="0"/>
                </a:moveTo>
                <a:cubicBezTo>
                  <a:pt x="276109" y="5266"/>
                  <a:pt x="325589" y="-19584"/>
                  <a:pt x="644652" y="0"/>
                </a:cubicBezTo>
                <a:cubicBezTo>
                  <a:pt x="963715" y="19584"/>
                  <a:pt x="1064991" y="6066"/>
                  <a:pt x="1207008" y="0"/>
                </a:cubicBezTo>
                <a:cubicBezTo>
                  <a:pt x="1349025" y="-6066"/>
                  <a:pt x="1791724" y="14506"/>
                  <a:pt x="1975104" y="0"/>
                </a:cubicBezTo>
                <a:cubicBezTo>
                  <a:pt x="2158484" y="-14506"/>
                  <a:pt x="2397469" y="20822"/>
                  <a:pt x="2619756" y="0"/>
                </a:cubicBezTo>
                <a:cubicBezTo>
                  <a:pt x="2842043" y="-20822"/>
                  <a:pt x="2992157" y="20388"/>
                  <a:pt x="3264408" y="0"/>
                </a:cubicBezTo>
                <a:cubicBezTo>
                  <a:pt x="3536659" y="-20388"/>
                  <a:pt x="3855620" y="38211"/>
                  <a:pt x="4114800" y="0"/>
                </a:cubicBezTo>
                <a:cubicBezTo>
                  <a:pt x="4113902" y="7180"/>
                  <a:pt x="4114969" y="13790"/>
                  <a:pt x="4114800" y="18288"/>
                </a:cubicBezTo>
                <a:cubicBezTo>
                  <a:pt x="3968901" y="8593"/>
                  <a:pt x="3623428" y="17559"/>
                  <a:pt x="3429000" y="18288"/>
                </a:cubicBezTo>
                <a:cubicBezTo>
                  <a:pt x="3234572" y="19017"/>
                  <a:pt x="3085079" y="41804"/>
                  <a:pt x="2866644" y="18288"/>
                </a:cubicBezTo>
                <a:cubicBezTo>
                  <a:pt x="2648209" y="-5228"/>
                  <a:pt x="2451737" y="24580"/>
                  <a:pt x="2180844" y="18288"/>
                </a:cubicBezTo>
                <a:cubicBezTo>
                  <a:pt x="1909951" y="11996"/>
                  <a:pt x="1681589" y="12244"/>
                  <a:pt x="1495044" y="18288"/>
                </a:cubicBezTo>
                <a:cubicBezTo>
                  <a:pt x="1308499" y="24332"/>
                  <a:pt x="1136614" y="21789"/>
                  <a:pt x="850392" y="18288"/>
                </a:cubicBezTo>
                <a:cubicBezTo>
                  <a:pt x="564170" y="14787"/>
                  <a:pt x="210636" y="54701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6857C7"/>
          </a:solidFill>
          <a:ln w="38100" cap="rnd">
            <a:solidFill>
              <a:srgbClr val="6857C7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CFC9F-BAE8-4FD5-BB30-C6B3FC050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893" y="2574036"/>
            <a:ext cx="7006688" cy="401127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3600" b="1" dirty="0"/>
              <a:t>Directions: </a:t>
            </a:r>
          </a:p>
          <a:p>
            <a:r>
              <a:rPr lang="en-US" sz="3600" dirty="0"/>
              <a:t>Spend 3 mins prioritizing 13 of the 28 expenses on your laminated sheet (don’t flip your page over yet!).</a:t>
            </a:r>
          </a:p>
          <a:p>
            <a:r>
              <a:rPr lang="en-US" sz="3600" dirty="0"/>
              <a:t>I will be collecting your expo pens after </a:t>
            </a:r>
            <a:r>
              <a:rPr lang="en-US" sz="3600" b="1" dirty="0"/>
              <a:t>3 minutes </a:t>
            </a:r>
            <a:r>
              <a:rPr lang="en-US" sz="3600" dirty="0"/>
              <a:t>- so no changing your mind after the game begins!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6" name="Ink 21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1971579"/>
              <a:ext cx="360" cy="2160"/>
            </p14:xfrm>
          </p:contentPart>
        </mc:Choice>
        <mc:Fallback>
          <p:pic>
            <p:nvPicPr>
              <p:cNvPr id="26" name="Ink 21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37403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Picture 13" descr="A picture containing toiletry, lotion&#10;&#10;Description automatically generated">
            <a:extLst>
              <a:ext uri="{FF2B5EF4-FFF2-40B4-BE49-F238E27FC236}">
                <a16:creationId xmlns:a16="http://schemas.microsoft.com/office/drawing/2014/main" id="{30A24C86-3F02-44A8-8603-5F3105CCCF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1141115">
            <a:off x="8039903" y="1701042"/>
            <a:ext cx="2051713" cy="4388691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93A95F-D018-47F3-B35B-30287BC6F5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65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2DF1E-96EC-4E0A-9B7C-25D29D0D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D164B-F297-44C7-9638-E747B23A3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Vehicle insurance is due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							         WITHOUT the card  $0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3BD108-C209-4392-BEDA-55DE82393A9E}"/>
              </a:ext>
            </a:extLst>
          </p:cNvPr>
          <p:cNvSpPr txBox="1"/>
          <p:nvPr/>
        </p:nvSpPr>
        <p:spPr>
          <a:xfrm>
            <a:off x="6996497" y="510361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+  $0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82EA6-5869-448A-903A-FA0616329CC1}"/>
              </a:ext>
            </a:extLst>
          </p:cNvPr>
          <p:cNvSpPr txBox="1"/>
          <p:nvPr/>
        </p:nvSpPr>
        <p:spPr>
          <a:xfrm>
            <a:off x="8700170" y="1382484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D682C9-3FED-4A7C-9E12-4BB6718543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006" y="953353"/>
            <a:ext cx="2597794" cy="2597794"/>
          </a:xfrm>
          <a:prstGeom prst="rect">
            <a:avLst/>
          </a:prstGeom>
        </p:spPr>
      </p:pic>
      <p:pic>
        <p:nvPicPr>
          <p:cNvPr id="8" name="Picture 7" descr="A close up of a car&#10;&#10;Description automatically generated">
            <a:extLst>
              <a:ext uri="{FF2B5EF4-FFF2-40B4-BE49-F238E27FC236}">
                <a16:creationId xmlns:a16="http://schemas.microsoft.com/office/drawing/2014/main" id="{E213EE63-7950-487A-8EE0-EE514A82A2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177317" y="1754383"/>
            <a:ext cx="4131480" cy="2458263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8D637C6-41F1-4A73-BB66-215A7A9C2DC2}"/>
              </a:ext>
            </a:extLst>
          </p:cNvPr>
          <p:cNvSpPr txBox="1"/>
          <p:nvPr/>
        </p:nvSpPr>
        <p:spPr>
          <a:xfrm>
            <a:off x="479393" y="6964076"/>
            <a:ext cx="7332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www.groundreport.com/michigans-no-fault-really-means-involved-accident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382B901-F0F9-4306-BCEA-9809FB51E9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8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2DF1E-96EC-4E0A-9B7C-25D29D0D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D164B-F297-44C7-9638-E747B23A3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Vehicle insurance is due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	With BOTH cards -$0			         WITHOUT 2</a:t>
            </a:r>
            <a:r>
              <a:rPr lang="en-US" baseline="30000" dirty="0">
                <a:latin typeface="Agency FB" panose="020B0503020202020204" pitchFamily="34" charset="0"/>
                <a:cs typeface="Aharoni" panose="020B0604020202020204" pitchFamily="2" charset="-79"/>
              </a:rPr>
              <a:t>nd</a:t>
            </a: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 card  -$200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3BD108-C209-4392-BEDA-55DE82393A9E}"/>
              </a:ext>
            </a:extLst>
          </p:cNvPr>
          <p:cNvSpPr txBox="1"/>
          <p:nvPr/>
        </p:nvSpPr>
        <p:spPr>
          <a:xfrm>
            <a:off x="6996497" y="510361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-$200    +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82EA6-5869-448A-903A-FA0616329CC1}"/>
              </a:ext>
            </a:extLst>
          </p:cNvPr>
          <p:cNvSpPr txBox="1"/>
          <p:nvPr/>
        </p:nvSpPr>
        <p:spPr>
          <a:xfrm>
            <a:off x="9090695" y="817386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Car or Truck</a:t>
            </a:r>
          </a:p>
        </p:txBody>
      </p:sp>
      <p:pic>
        <p:nvPicPr>
          <p:cNvPr id="8" name="Picture 7" descr="A close up of a car&#10;&#10;Description automatically generated">
            <a:extLst>
              <a:ext uri="{FF2B5EF4-FFF2-40B4-BE49-F238E27FC236}">
                <a16:creationId xmlns:a16="http://schemas.microsoft.com/office/drawing/2014/main" id="{E213EE63-7950-487A-8EE0-EE514A82A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77317" y="1754383"/>
            <a:ext cx="4131480" cy="2458263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8D637C6-41F1-4A73-BB66-215A7A9C2DC2}"/>
              </a:ext>
            </a:extLst>
          </p:cNvPr>
          <p:cNvSpPr txBox="1"/>
          <p:nvPr/>
        </p:nvSpPr>
        <p:spPr>
          <a:xfrm>
            <a:off x="479393" y="6964076"/>
            <a:ext cx="7332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www.groundreport.com/michigans-no-fault-really-means-involved-accident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/3.0/"/>
              </a:rPr>
              <a:t>CC BY-NC</a:t>
            </a:r>
            <a:endParaRPr lang="en-US"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B6DE67-7726-47AA-B658-CBF4AB6F749B}"/>
              </a:ext>
            </a:extLst>
          </p:cNvPr>
          <p:cNvSpPr txBox="1"/>
          <p:nvPr/>
        </p:nvSpPr>
        <p:spPr>
          <a:xfrm>
            <a:off x="8504483" y="2097714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Vehicle Insurance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4C06D-8FBE-4CCB-9FE9-B8ED1FFFC6FF}"/>
              </a:ext>
            </a:extLst>
          </p:cNvPr>
          <p:cNvSpPr txBox="1"/>
          <p:nvPr/>
        </p:nvSpPr>
        <p:spPr>
          <a:xfrm>
            <a:off x="923925" y="510361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-$0    +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4322606D-E8B8-4D20-8E25-EB75DDA52D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9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2DF1E-96EC-4E0A-9B7C-25D29D0D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31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D164B-F297-44C7-9638-E747B23A3C52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softEdge rad="63500"/>
          </a:effectLst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Company is DOWNSIZING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your entire department.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have lost your job. 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	With cards -$0			         		WITHOUT card  -$1000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3BD108-C209-4392-BEDA-55DE82393A9E}"/>
              </a:ext>
            </a:extLst>
          </p:cNvPr>
          <p:cNvSpPr txBox="1"/>
          <p:nvPr/>
        </p:nvSpPr>
        <p:spPr>
          <a:xfrm>
            <a:off x="6996497" y="510361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-$1000    +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82EA6-5869-448A-903A-FA0616329CC1}"/>
              </a:ext>
            </a:extLst>
          </p:cNvPr>
          <p:cNvSpPr txBox="1"/>
          <p:nvPr/>
        </p:nvSpPr>
        <p:spPr>
          <a:xfrm>
            <a:off x="8931251" y="1307275"/>
            <a:ext cx="2653630" cy="19243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Emergency Savings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4C06D-8FBE-4CCB-9FE9-B8ED1FFFC6FF}"/>
              </a:ext>
            </a:extLst>
          </p:cNvPr>
          <p:cNvSpPr txBox="1"/>
          <p:nvPr/>
        </p:nvSpPr>
        <p:spPr>
          <a:xfrm>
            <a:off x="923925" y="5103616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-$0      +       = $ 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2F7D28-F103-4193-89CD-F70A4B4DD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81" y="1862823"/>
            <a:ext cx="3125244" cy="273764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7BE6B9F0-1214-4AC2-8C1E-82ADB0DA34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6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2DF1E-96EC-4E0A-9B7C-25D29D0D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the Month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D164B-F297-44C7-9638-E747B23A3C52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softEdge rad="63500"/>
          </a:effectLst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Did you go below $0 at any time? </a:t>
            </a:r>
            <a:b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</a:b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must pay an overdraft fee.</a:t>
            </a:r>
            <a:endParaRPr lang="en-US" b="1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	Everyone who has gone below -$50			 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4C06D-8FBE-4CCB-9FE9-B8ED1FFFC6FF}"/>
              </a:ext>
            </a:extLst>
          </p:cNvPr>
          <p:cNvSpPr txBox="1"/>
          <p:nvPr/>
        </p:nvSpPr>
        <p:spPr>
          <a:xfrm>
            <a:off x="1866900" y="4965579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-$50      +         = $ 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8" name="Picture 7" descr="A red stop sign sitting on top of a wooden pole&#10;&#10;Description automatically generated">
            <a:extLst>
              <a:ext uri="{FF2B5EF4-FFF2-40B4-BE49-F238E27FC236}">
                <a16:creationId xmlns:a16="http://schemas.microsoft.com/office/drawing/2014/main" id="{D63B878B-64B7-409E-9433-055087155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72410" y="2074207"/>
            <a:ext cx="4819465" cy="3614599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9AEEF0-A280-42FF-92E7-89B8E39C8C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44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00C48F-1A43-4A4A-BC04-300C92D94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Emergency Savings</a:t>
            </a:r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0936" y="2386584"/>
            <a:ext cx="4114800" cy="18288"/>
          </a:xfrm>
          <a:custGeom>
            <a:avLst/>
            <a:gdLst>
              <a:gd name="connsiteX0" fmla="*/ 0 w 4114800"/>
              <a:gd name="connsiteY0" fmla="*/ 0 h 18288"/>
              <a:gd name="connsiteX1" fmla="*/ 768096 w 4114800"/>
              <a:gd name="connsiteY1" fmla="*/ 0 h 18288"/>
              <a:gd name="connsiteX2" fmla="*/ 1495044 w 4114800"/>
              <a:gd name="connsiteY2" fmla="*/ 0 h 18288"/>
              <a:gd name="connsiteX3" fmla="*/ 2221992 w 4114800"/>
              <a:gd name="connsiteY3" fmla="*/ 0 h 18288"/>
              <a:gd name="connsiteX4" fmla="*/ 2784348 w 4114800"/>
              <a:gd name="connsiteY4" fmla="*/ 0 h 18288"/>
              <a:gd name="connsiteX5" fmla="*/ 3387852 w 4114800"/>
              <a:gd name="connsiteY5" fmla="*/ 0 h 18288"/>
              <a:gd name="connsiteX6" fmla="*/ 4114800 w 4114800"/>
              <a:gd name="connsiteY6" fmla="*/ 0 h 18288"/>
              <a:gd name="connsiteX7" fmla="*/ 4114800 w 4114800"/>
              <a:gd name="connsiteY7" fmla="*/ 18288 h 18288"/>
              <a:gd name="connsiteX8" fmla="*/ 3429000 w 4114800"/>
              <a:gd name="connsiteY8" fmla="*/ 18288 h 18288"/>
              <a:gd name="connsiteX9" fmla="*/ 2866644 w 4114800"/>
              <a:gd name="connsiteY9" fmla="*/ 18288 h 18288"/>
              <a:gd name="connsiteX10" fmla="*/ 2304288 w 4114800"/>
              <a:gd name="connsiteY10" fmla="*/ 18288 h 18288"/>
              <a:gd name="connsiteX11" fmla="*/ 1577340 w 4114800"/>
              <a:gd name="connsiteY11" fmla="*/ 18288 h 18288"/>
              <a:gd name="connsiteX12" fmla="*/ 973836 w 4114800"/>
              <a:gd name="connsiteY12" fmla="*/ 18288 h 18288"/>
              <a:gd name="connsiteX13" fmla="*/ 0 w 4114800"/>
              <a:gd name="connsiteY13" fmla="*/ 18288 h 18288"/>
              <a:gd name="connsiteX14" fmla="*/ 0 w 411480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14800" h="18288" fill="none" extrusionOk="0">
                <a:moveTo>
                  <a:pt x="0" y="0"/>
                </a:moveTo>
                <a:cubicBezTo>
                  <a:pt x="338280" y="-26110"/>
                  <a:pt x="483942" y="6555"/>
                  <a:pt x="768096" y="0"/>
                </a:cubicBezTo>
                <a:cubicBezTo>
                  <a:pt x="1052250" y="-6555"/>
                  <a:pt x="1331484" y="24616"/>
                  <a:pt x="1495044" y="0"/>
                </a:cubicBezTo>
                <a:cubicBezTo>
                  <a:pt x="1658604" y="-24616"/>
                  <a:pt x="2056661" y="-33562"/>
                  <a:pt x="2221992" y="0"/>
                </a:cubicBezTo>
                <a:cubicBezTo>
                  <a:pt x="2387323" y="33562"/>
                  <a:pt x="2629463" y="-20094"/>
                  <a:pt x="2784348" y="0"/>
                </a:cubicBezTo>
                <a:cubicBezTo>
                  <a:pt x="2939233" y="20094"/>
                  <a:pt x="3151981" y="1524"/>
                  <a:pt x="3387852" y="0"/>
                </a:cubicBezTo>
                <a:cubicBezTo>
                  <a:pt x="3623723" y="-1524"/>
                  <a:pt x="3882724" y="26165"/>
                  <a:pt x="4114800" y="0"/>
                </a:cubicBezTo>
                <a:cubicBezTo>
                  <a:pt x="4114300" y="8855"/>
                  <a:pt x="4114909" y="14521"/>
                  <a:pt x="4114800" y="18288"/>
                </a:cubicBezTo>
                <a:cubicBezTo>
                  <a:pt x="3910038" y="37744"/>
                  <a:pt x="3683432" y="-3969"/>
                  <a:pt x="3429000" y="18288"/>
                </a:cubicBezTo>
                <a:cubicBezTo>
                  <a:pt x="3174568" y="40545"/>
                  <a:pt x="3085815" y="44166"/>
                  <a:pt x="2866644" y="18288"/>
                </a:cubicBezTo>
                <a:cubicBezTo>
                  <a:pt x="2647473" y="-7590"/>
                  <a:pt x="2580474" y="31338"/>
                  <a:pt x="2304288" y="18288"/>
                </a:cubicBezTo>
                <a:cubicBezTo>
                  <a:pt x="2028102" y="5238"/>
                  <a:pt x="1863008" y="-2001"/>
                  <a:pt x="1577340" y="18288"/>
                </a:cubicBezTo>
                <a:cubicBezTo>
                  <a:pt x="1291672" y="38577"/>
                  <a:pt x="1243931" y="9893"/>
                  <a:pt x="973836" y="18288"/>
                </a:cubicBezTo>
                <a:cubicBezTo>
                  <a:pt x="703741" y="26683"/>
                  <a:pt x="317656" y="-5910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4114800" h="18288" stroke="0" extrusionOk="0">
                <a:moveTo>
                  <a:pt x="0" y="0"/>
                </a:moveTo>
                <a:cubicBezTo>
                  <a:pt x="276109" y="5266"/>
                  <a:pt x="325589" y="-19584"/>
                  <a:pt x="644652" y="0"/>
                </a:cubicBezTo>
                <a:cubicBezTo>
                  <a:pt x="963715" y="19584"/>
                  <a:pt x="1064991" y="6066"/>
                  <a:pt x="1207008" y="0"/>
                </a:cubicBezTo>
                <a:cubicBezTo>
                  <a:pt x="1349025" y="-6066"/>
                  <a:pt x="1791724" y="14506"/>
                  <a:pt x="1975104" y="0"/>
                </a:cubicBezTo>
                <a:cubicBezTo>
                  <a:pt x="2158484" y="-14506"/>
                  <a:pt x="2397469" y="20822"/>
                  <a:pt x="2619756" y="0"/>
                </a:cubicBezTo>
                <a:cubicBezTo>
                  <a:pt x="2842043" y="-20822"/>
                  <a:pt x="2992157" y="20388"/>
                  <a:pt x="3264408" y="0"/>
                </a:cubicBezTo>
                <a:cubicBezTo>
                  <a:pt x="3536659" y="-20388"/>
                  <a:pt x="3855620" y="38211"/>
                  <a:pt x="4114800" y="0"/>
                </a:cubicBezTo>
                <a:cubicBezTo>
                  <a:pt x="4113902" y="7180"/>
                  <a:pt x="4114969" y="13790"/>
                  <a:pt x="4114800" y="18288"/>
                </a:cubicBezTo>
                <a:cubicBezTo>
                  <a:pt x="3968901" y="8593"/>
                  <a:pt x="3623428" y="17559"/>
                  <a:pt x="3429000" y="18288"/>
                </a:cubicBezTo>
                <a:cubicBezTo>
                  <a:pt x="3234572" y="19017"/>
                  <a:pt x="3085079" y="41804"/>
                  <a:pt x="2866644" y="18288"/>
                </a:cubicBezTo>
                <a:cubicBezTo>
                  <a:pt x="2648209" y="-5228"/>
                  <a:pt x="2451737" y="24580"/>
                  <a:pt x="2180844" y="18288"/>
                </a:cubicBezTo>
                <a:cubicBezTo>
                  <a:pt x="1909951" y="11996"/>
                  <a:pt x="1681589" y="12244"/>
                  <a:pt x="1495044" y="18288"/>
                </a:cubicBezTo>
                <a:cubicBezTo>
                  <a:pt x="1308499" y="24332"/>
                  <a:pt x="1136614" y="21789"/>
                  <a:pt x="850392" y="18288"/>
                </a:cubicBezTo>
                <a:cubicBezTo>
                  <a:pt x="564170" y="14787"/>
                  <a:pt x="210636" y="54701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6857C7"/>
          </a:solidFill>
          <a:ln w="38100" cap="rnd">
            <a:solidFill>
              <a:srgbClr val="6857C7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60E89-0DF8-41AA-90CC-543F3E8C219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30936" y="2660904"/>
            <a:ext cx="5301696" cy="3547872"/>
          </a:xfrm>
          <a:prstGeom prst="rect">
            <a:avLst/>
          </a:prstGeom>
        </p:spPr>
        <p:txBody>
          <a:bodyPr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Emergency Savings = Wild Card! If you choose this as a priority you may use it, ONE time.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You may use your Emergency Savings ANY time you like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You may use your Emergency Savings ONE time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You may use your Emergency Savings to pay ANY expense of your choice – but you must choose to use it before we move onto our next day.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9" name="Ink 24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1971579"/>
              <a:ext cx="360" cy="2160"/>
            </p14:xfrm>
          </p:contentPart>
        </mc:Choice>
        <mc:Fallback>
          <p:pic>
            <p:nvPicPr>
              <p:cNvPr id="29" name="Ink 24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37403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 descr="A picture containing indoor, table, plate, cake&#10;&#10;Description automatically generated">
            <a:extLst>
              <a:ext uri="{FF2B5EF4-FFF2-40B4-BE49-F238E27FC236}">
                <a16:creationId xmlns:a16="http://schemas.microsoft.com/office/drawing/2014/main" id="{621631DC-BE01-46E2-849B-3B89B26657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257928" y="1307403"/>
            <a:ext cx="5458968" cy="4776594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764FAF27-4431-4F57-9445-83B1A37E19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31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15AB8-7A84-4FBB-A05A-7E2BEB087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Pick cards based on the following criteria: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078245A-B8C8-4D43-AF57-E0AD076DC7F7}"/>
              </a:ext>
            </a:extLst>
          </p:cNvPr>
          <p:cNvCxnSpPr/>
          <p:nvPr/>
        </p:nvCxnSpPr>
        <p:spPr>
          <a:xfrm flipH="1">
            <a:off x="2227853" y="3872615"/>
            <a:ext cx="772357" cy="852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008B7ED-7209-4069-B05A-FD0F9A95ABDA}"/>
              </a:ext>
            </a:extLst>
          </p:cNvPr>
          <p:cNvCxnSpPr>
            <a:cxnSpLocks/>
          </p:cNvCxnSpPr>
          <p:nvPr/>
        </p:nvCxnSpPr>
        <p:spPr>
          <a:xfrm flipH="1">
            <a:off x="5653908" y="3874307"/>
            <a:ext cx="1" cy="948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91B9EEA-7D66-466E-A3FA-F5B64599A150}"/>
              </a:ext>
            </a:extLst>
          </p:cNvPr>
          <p:cNvCxnSpPr>
            <a:cxnSpLocks/>
          </p:cNvCxnSpPr>
          <p:nvPr/>
        </p:nvCxnSpPr>
        <p:spPr>
          <a:xfrm>
            <a:off x="8540303" y="3872615"/>
            <a:ext cx="707254" cy="877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26CBCD0-A69B-4D38-98D6-8339E04E2D82}"/>
              </a:ext>
            </a:extLst>
          </p:cNvPr>
          <p:cNvSpPr txBox="1"/>
          <p:nvPr/>
        </p:nvSpPr>
        <p:spPr>
          <a:xfrm>
            <a:off x="1489840" y="4750025"/>
            <a:ext cx="134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Pick 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653B83-21D7-4916-9D62-3FFDBBB20129}"/>
              </a:ext>
            </a:extLst>
          </p:cNvPr>
          <p:cNvSpPr txBox="1"/>
          <p:nvPr/>
        </p:nvSpPr>
        <p:spPr>
          <a:xfrm>
            <a:off x="8893930" y="4750025"/>
            <a:ext cx="134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Pick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F57966-1221-4E0F-B27D-7A60D0291F62}"/>
              </a:ext>
            </a:extLst>
          </p:cNvPr>
          <p:cNvSpPr txBox="1"/>
          <p:nvPr/>
        </p:nvSpPr>
        <p:spPr>
          <a:xfrm>
            <a:off x="5120642" y="4833253"/>
            <a:ext cx="134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Pick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C8BF1C-9359-433B-A9D1-297683A9780D}"/>
              </a:ext>
            </a:extLst>
          </p:cNvPr>
          <p:cNvSpPr txBox="1"/>
          <p:nvPr/>
        </p:nvSpPr>
        <p:spPr>
          <a:xfrm>
            <a:off x="723901" y="1755195"/>
            <a:ext cx="109632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Your Task: </a:t>
            </a:r>
            <a:r>
              <a:rPr lang="en-US" sz="3600" dirty="0"/>
              <a:t>Spend 3 minutes prioritizing 13 of the 28 expenses that you think will best fit your desired college campus lifestyle. 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7CC9965F-46D4-427A-B0E8-3FD9188B0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8006" y="3349045"/>
            <a:ext cx="8850279" cy="147369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erlin Sans FB Demi" panose="020E0802020502020306" pitchFamily="34" charset="0"/>
              </a:rPr>
              <a:t>Group A		Group B		Group C</a:t>
            </a:r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FA783094-A197-4B34-81D4-6D93E66B39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04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A1358-1F8B-4C19-8EC5-5D88D044E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677525" cy="1325563"/>
          </a:xfrm>
        </p:spPr>
        <p:txBody>
          <a:bodyPr>
            <a:normAutofit/>
          </a:bodyPr>
          <a:lstStyle/>
          <a:p>
            <a:r>
              <a:rPr lang="en-US" sz="4000" dirty="0"/>
              <a:t>Keeping track of your expenses and income: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3CB5D-0102-477B-8B87-57394D5CA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1804416"/>
          </a:xfrm>
        </p:spPr>
        <p:txBody>
          <a:bodyPr>
            <a:normAutofit/>
          </a:bodyPr>
          <a:lstStyle/>
          <a:p>
            <a:r>
              <a:rPr lang="en-US" dirty="0"/>
              <a:t>Use your My Budget Register to keep track of your income and expenses.</a:t>
            </a:r>
          </a:p>
          <a:p>
            <a:r>
              <a:rPr lang="en-US" dirty="0"/>
              <a:t>Add Income  </a:t>
            </a:r>
          </a:p>
          <a:p>
            <a:r>
              <a:rPr lang="en-US" dirty="0"/>
              <a:t>Subtract Expenses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23FCB8-6770-4890-9B03-6438C484CB3B}"/>
              </a:ext>
            </a:extLst>
          </p:cNvPr>
          <p:cNvSpPr txBox="1"/>
          <p:nvPr/>
        </p:nvSpPr>
        <p:spPr>
          <a:xfrm>
            <a:off x="1171760" y="4587085"/>
            <a:ext cx="908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              -              +             =                     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6A67C22-735A-42EA-A174-82406C54FCF1}"/>
              </a:ext>
            </a:extLst>
          </p:cNvPr>
          <p:cNvCxnSpPr>
            <a:cxnSpLocks/>
          </p:cNvCxnSpPr>
          <p:nvPr/>
        </p:nvCxnSpPr>
        <p:spPr>
          <a:xfrm>
            <a:off x="2221083" y="2874189"/>
            <a:ext cx="3624077" cy="1954986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A446743-8E40-4677-A5C9-02B4CA39C51D}"/>
              </a:ext>
            </a:extLst>
          </p:cNvPr>
          <p:cNvCxnSpPr>
            <a:cxnSpLocks/>
          </p:cNvCxnSpPr>
          <p:nvPr/>
        </p:nvCxnSpPr>
        <p:spPr>
          <a:xfrm>
            <a:off x="2514600" y="3667125"/>
            <a:ext cx="1518521" cy="10953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D0F1922-4FC0-4C84-B6B4-99E8EDF609BB}"/>
              </a:ext>
            </a:extLst>
          </p:cNvPr>
          <p:cNvSpPr txBox="1"/>
          <p:nvPr/>
        </p:nvSpPr>
        <p:spPr>
          <a:xfrm>
            <a:off x="6706802" y="4648640"/>
            <a:ext cx="304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The total you are left with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F7DBB2-A10D-4B2C-B977-7FB4ED01A198}"/>
              </a:ext>
            </a:extLst>
          </p:cNvPr>
          <p:cNvSpPr txBox="1"/>
          <p:nvPr/>
        </p:nvSpPr>
        <p:spPr>
          <a:xfrm>
            <a:off x="4797986" y="5294971"/>
            <a:ext cx="6717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We’ll practice together with day 1 - 3 together on the projector 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AA4A092C-BA75-422F-96F0-9CC3E9B51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56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34F76-D5FB-4EC7-A185-30A676352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 (1</a:t>
            </a:r>
            <a:r>
              <a:rPr lang="en-US" baseline="30000" dirty="0"/>
              <a:t>st</a:t>
            </a:r>
            <a:r>
              <a:rPr lang="en-US" dirty="0"/>
              <a:t> Line)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9248B-8565-4765-96A0-88493DCAC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Rent is due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Card  $0					         WITHOUT Card  -$500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64ACE7-0039-4E27-AE51-F90A0CAADF3D}"/>
              </a:ext>
            </a:extLst>
          </p:cNvPr>
          <p:cNvSpPr txBox="1"/>
          <p:nvPr/>
        </p:nvSpPr>
        <p:spPr>
          <a:xfrm>
            <a:off x="638360" y="5535012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   +    0        = $1000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E93261-41FE-4E20-8CF1-2137161F03DB}"/>
              </a:ext>
            </a:extLst>
          </p:cNvPr>
          <p:cNvSpPr txBox="1"/>
          <p:nvPr/>
        </p:nvSpPr>
        <p:spPr>
          <a:xfrm>
            <a:off x="6801035" y="5535013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$500       +             =  $500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CCF1A3-63E6-4F3B-830A-CDBBDB0B4D55}"/>
              </a:ext>
            </a:extLst>
          </p:cNvPr>
          <p:cNvSpPr txBox="1"/>
          <p:nvPr/>
        </p:nvSpPr>
        <p:spPr>
          <a:xfrm>
            <a:off x="8830798" y="2145012"/>
            <a:ext cx="2523002" cy="180214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Rent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A5DD038-F91A-47B2-A43E-ADEDCAC26223}"/>
              </a:ext>
            </a:extLst>
          </p:cNvPr>
          <p:cNvCxnSpPr>
            <a:cxnSpLocks/>
          </p:cNvCxnSpPr>
          <p:nvPr/>
        </p:nvCxnSpPr>
        <p:spPr>
          <a:xfrm>
            <a:off x="2459115" y="4776186"/>
            <a:ext cx="319596" cy="84337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7539F7C-9F9C-45B6-8D44-9C66DDB34DF9}"/>
              </a:ext>
            </a:extLst>
          </p:cNvPr>
          <p:cNvCxnSpPr>
            <a:cxnSpLocks/>
          </p:cNvCxnSpPr>
          <p:nvPr/>
        </p:nvCxnSpPr>
        <p:spPr>
          <a:xfrm flipV="1">
            <a:off x="3119323" y="5753100"/>
            <a:ext cx="881177" cy="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79957D-CDCE-4E8A-B4D2-F194D23D6B84}"/>
              </a:ext>
            </a:extLst>
          </p:cNvPr>
          <p:cNvCxnSpPr>
            <a:cxnSpLocks/>
          </p:cNvCxnSpPr>
          <p:nvPr/>
        </p:nvCxnSpPr>
        <p:spPr>
          <a:xfrm flipH="1">
            <a:off x="8218871" y="4776186"/>
            <a:ext cx="725196" cy="84337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E115607-90E0-4B59-8E4D-BADA2899612A}"/>
              </a:ext>
            </a:extLst>
          </p:cNvPr>
          <p:cNvCxnSpPr>
            <a:cxnSpLocks/>
          </p:cNvCxnSpPr>
          <p:nvPr/>
        </p:nvCxnSpPr>
        <p:spPr>
          <a:xfrm flipV="1">
            <a:off x="8296367" y="5753100"/>
            <a:ext cx="1828800" cy="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4CBB5156-AD9C-46B3-BB51-3D99AD866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82569" y="1902447"/>
            <a:ext cx="3150511" cy="2362883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4DE23A9E-20DE-4DD0-84D6-C52B78705B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3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EE53A-588D-462A-8CDD-5642C33CE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 (2</a:t>
            </a:r>
            <a:r>
              <a:rPr lang="en-US" baseline="30000" dirty="0"/>
              <a:t>nd</a:t>
            </a:r>
            <a:r>
              <a:rPr lang="en-US" dirty="0"/>
              <a:t> Line)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1F91803-A09E-42EF-B6D4-EF1394E91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360" y="1936026"/>
            <a:ext cx="10515600" cy="4252912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are hungry. You need to Eat!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Card  $0					         WITHOUT Card  -$500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5EA5CC-3BE8-42AB-A4BC-19D2D5F508FF}"/>
              </a:ext>
            </a:extLst>
          </p:cNvPr>
          <p:cNvSpPr txBox="1"/>
          <p:nvPr/>
        </p:nvSpPr>
        <p:spPr>
          <a:xfrm>
            <a:off x="8830798" y="2055125"/>
            <a:ext cx="2523002" cy="180214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Groceries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649EE6-7E52-4C57-A344-D5E4FF5F0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90" y="1928813"/>
            <a:ext cx="1781614" cy="2133669"/>
          </a:xfrm>
          <a:prstGeom prst="rect">
            <a:avLst/>
          </a:prstGeom>
          <a:effectLst>
            <a:outerShdw blurRad="76200" dist="139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BE261A-6206-4710-A915-7F1BA22AC2FF}"/>
              </a:ext>
            </a:extLst>
          </p:cNvPr>
          <p:cNvSpPr txBox="1"/>
          <p:nvPr/>
        </p:nvSpPr>
        <p:spPr>
          <a:xfrm>
            <a:off x="638360" y="5537872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0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57E926-0644-4CF1-B7B3-7F0AD01C66C6}"/>
              </a:ext>
            </a:extLst>
          </p:cNvPr>
          <p:cNvSpPr txBox="1"/>
          <p:nvPr/>
        </p:nvSpPr>
        <p:spPr>
          <a:xfrm>
            <a:off x="6096000" y="554260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$500    +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B84EEA5-BD98-4540-ADF7-2F99CF5D1BFF}"/>
              </a:ext>
            </a:extLst>
          </p:cNvPr>
          <p:cNvCxnSpPr>
            <a:cxnSpLocks/>
          </p:cNvCxnSpPr>
          <p:nvPr/>
        </p:nvCxnSpPr>
        <p:spPr>
          <a:xfrm>
            <a:off x="2459115" y="4776186"/>
            <a:ext cx="319596" cy="84337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84134BF-8C09-4E45-8DA1-0293AFB77863}"/>
              </a:ext>
            </a:extLst>
          </p:cNvPr>
          <p:cNvCxnSpPr>
            <a:cxnSpLocks/>
          </p:cNvCxnSpPr>
          <p:nvPr/>
        </p:nvCxnSpPr>
        <p:spPr>
          <a:xfrm>
            <a:off x="3048092" y="5754481"/>
            <a:ext cx="741470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CF13385-1DA1-4637-8142-6525E3BAC0F2}"/>
              </a:ext>
            </a:extLst>
          </p:cNvPr>
          <p:cNvCxnSpPr>
            <a:cxnSpLocks/>
          </p:cNvCxnSpPr>
          <p:nvPr/>
        </p:nvCxnSpPr>
        <p:spPr>
          <a:xfrm>
            <a:off x="7674607" y="5771965"/>
            <a:ext cx="1650368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D9F90C5-A416-4A98-8E8D-416F853DE2B9}"/>
              </a:ext>
            </a:extLst>
          </p:cNvPr>
          <p:cNvCxnSpPr>
            <a:cxnSpLocks/>
          </p:cNvCxnSpPr>
          <p:nvPr/>
        </p:nvCxnSpPr>
        <p:spPr>
          <a:xfrm flipH="1">
            <a:off x="7383540" y="4882792"/>
            <a:ext cx="1324900" cy="736773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58BC3F-CA1F-4D4E-A203-BCEB880684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5D353-E0A2-4AC9-A523-68651171B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 (3</a:t>
            </a:r>
            <a:r>
              <a:rPr lang="en-US" baseline="30000" dirty="0"/>
              <a:t>rd</a:t>
            </a:r>
            <a:r>
              <a:rPr lang="en-US" dirty="0"/>
              <a:t> Line)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668EB-5B45-4116-89BA-B7FE86235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What’s Happening?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You need some clothing!</a:t>
            </a:r>
          </a:p>
          <a:p>
            <a:pPr marL="0" indent="0">
              <a:buNone/>
            </a:pPr>
            <a:endParaRPr lang="en-US" dirty="0">
              <a:latin typeface="Agency FB" panose="020B0503020202020204" pitchFamily="34" charset="0"/>
              <a:cs typeface="Aharoni" panose="020B0604020202020204" pitchFamily="2" charset="-79"/>
            </a:endParaRPr>
          </a:p>
          <a:p>
            <a:pPr marL="0" indent="0">
              <a:buNone/>
            </a:pPr>
            <a:r>
              <a:rPr lang="en-US" b="1" dirty="0">
                <a:latin typeface="Agency FB" panose="020B0503020202020204" pitchFamily="34" charset="0"/>
                <a:cs typeface="Aharoni" panose="020B0604020202020204" pitchFamily="2" charset="-79"/>
              </a:rPr>
              <a:t>Consequence: </a:t>
            </a:r>
          </a:p>
          <a:p>
            <a:pPr marL="0" indent="0">
              <a:buNone/>
            </a:pPr>
            <a:r>
              <a:rPr lang="en-US" dirty="0">
                <a:latin typeface="Agency FB" panose="020B0503020202020204" pitchFamily="34" charset="0"/>
                <a:cs typeface="Aharoni" panose="020B0604020202020204" pitchFamily="2" charset="-79"/>
              </a:rPr>
              <a:t>WITH either card  $0					 WITHOUT either Card  -$25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198CB-D919-4E4F-8BBC-C2EB6F95177F}"/>
              </a:ext>
            </a:extLst>
          </p:cNvPr>
          <p:cNvSpPr txBox="1"/>
          <p:nvPr/>
        </p:nvSpPr>
        <p:spPr>
          <a:xfrm>
            <a:off x="9370376" y="1028983"/>
            <a:ext cx="2523002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Thrift Store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4E1C4A-DA9E-4FF8-8391-34B11C0874C1}"/>
              </a:ext>
            </a:extLst>
          </p:cNvPr>
          <p:cNvSpPr txBox="1"/>
          <p:nvPr/>
        </p:nvSpPr>
        <p:spPr>
          <a:xfrm>
            <a:off x="8894147" y="2460042"/>
            <a:ext cx="2523002" cy="1802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b="1" dirty="0"/>
              <a:t>Brand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22B97D-8EC7-461B-AA95-F0B984130BE7}"/>
              </a:ext>
            </a:extLst>
          </p:cNvPr>
          <p:cNvSpPr txBox="1"/>
          <p:nvPr/>
        </p:nvSpPr>
        <p:spPr>
          <a:xfrm>
            <a:off x="407540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         +    0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E69452-1B7C-4971-9640-2F0611B1A76E}"/>
              </a:ext>
            </a:extLst>
          </p:cNvPr>
          <p:cNvSpPr txBox="1"/>
          <p:nvPr/>
        </p:nvSpPr>
        <p:spPr>
          <a:xfrm>
            <a:off x="7073913" y="5211847"/>
            <a:ext cx="4819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highlight>
                  <a:srgbClr val="00FF00"/>
                </a:highlight>
              </a:rPr>
              <a:t>   -$25      +           = $         </a:t>
            </a:r>
            <a:r>
              <a:rPr lang="en-US" sz="3600" b="1" dirty="0">
                <a:solidFill>
                  <a:srgbClr val="66FF33"/>
                </a:solidFill>
                <a:highlight>
                  <a:srgbClr val="00FF00"/>
                </a:highlight>
              </a:rPr>
              <a:t>.   </a:t>
            </a:r>
            <a:r>
              <a:rPr lang="en-US" sz="3600" b="1" dirty="0">
                <a:highlight>
                  <a:srgbClr val="00FF00"/>
                </a:highlight>
              </a:rPr>
              <a:t>    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553BCFF-166B-4836-A087-410443856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80938" y="1856502"/>
            <a:ext cx="2672004" cy="2494984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59BE356E-E0DB-45DB-AFB1-104D0B8918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4332195">
            <a:off x="5287041" y="2518943"/>
            <a:ext cx="2308898" cy="2385431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ADB1046-CFEE-4929-B3E2-3D0FD3430A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782" y="6270890"/>
            <a:ext cx="1704108" cy="4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4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SketchyVTI">
  <a:themeElements>
    <a:clrScheme name="AnalogousFromDarkSeedLeftStep">
      <a:dk1>
        <a:srgbClr val="000000"/>
      </a:dk1>
      <a:lt1>
        <a:srgbClr val="FFFFFF"/>
      </a:lt1>
      <a:dk2>
        <a:srgbClr val="233D3B"/>
      </a:dk2>
      <a:lt2>
        <a:srgbClr val="E7E8E2"/>
      </a:lt2>
      <a:accent1>
        <a:srgbClr val="6857C7"/>
      </a:accent1>
      <a:accent2>
        <a:srgbClr val="4866B7"/>
      </a:accent2>
      <a:accent3>
        <a:srgbClr val="4D9EC3"/>
      </a:accent3>
      <a:accent4>
        <a:srgbClr val="3BB1A5"/>
      </a:accent4>
      <a:accent5>
        <a:srgbClr val="48B77D"/>
      </a:accent5>
      <a:accent6>
        <a:srgbClr val="3BB142"/>
      </a:accent6>
      <a:hlink>
        <a:srgbClr val="319471"/>
      </a:hlink>
      <a:folHlink>
        <a:srgbClr val="848484"/>
      </a:folHlink>
    </a:clrScheme>
    <a:fontScheme name="Sketchy_SerifHand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14BA2AE7EFD34A9C0B6410CB86F0AF" ma:contentTypeVersion="10" ma:contentTypeDescription="Create a new document." ma:contentTypeScope="" ma:versionID="5a0d36a436d5701479c89e6cbe66781f">
  <xsd:schema xmlns:xsd="http://www.w3.org/2001/XMLSchema" xmlns:xs="http://www.w3.org/2001/XMLSchema" xmlns:p="http://schemas.microsoft.com/office/2006/metadata/properties" xmlns:ns2="dc809939-901c-4e44-b75a-4ed6930e9425" xmlns:ns3="54ea286b-6133-493e-862c-ac240d2b25ff" targetNamespace="http://schemas.microsoft.com/office/2006/metadata/properties" ma:root="true" ma:fieldsID="3920278aabe459cd572f199a55a05e26" ns2:_="" ns3:_="">
    <xsd:import namespace="dc809939-901c-4e44-b75a-4ed6930e9425"/>
    <xsd:import namespace="54ea286b-6133-493e-862c-ac240d2b25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809939-901c-4e44-b75a-4ed6930e94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ea286b-6133-493e-862c-ac240d2b25f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4ea286b-6133-493e-862c-ac240d2b25ff">
      <UserInfo>
        <DisplayName>Kristin Mullady</DisplayName>
        <AccountId>13</AccountId>
        <AccountType/>
      </UserInfo>
      <UserInfo>
        <DisplayName>Dana Eaton</DisplayName>
        <AccountId>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E4CF5A-AB83-401B-848F-4D5F1C4F73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809939-901c-4e44-b75a-4ed6930e9425"/>
    <ds:schemaRef ds:uri="54ea286b-6133-493e-862c-ac240d2b25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8EE5A6-3849-46C0-BAA6-B6FA34C3C900}">
  <ds:schemaRefs>
    <ds:schemaRef ds:uri="dc809939-901c-4e44-b75a-4ed6930e9425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54ea286b-6133-493e-862c-ac240d2b25ff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3B1F76-6F58-40BE-A3A6-73F19DE86B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11457</TotalTime>
  <Words>1623</Words>
  <Application>Microsoft Office PowerPoint</Application>
  <PresentationFormat>Widescreen</PresentationFormat>
  <Paragraphs>293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Agency FB</vt:lpstr>
      <vt:lpstr>Arial</vt:lpstr>
      <vt:lpstr>Berlin Sans FB Demi</vt:lpstr>
      <vt:lpstr>Calibri</vt:lpstr>
      <vt:lpstr>Modern Love</vt:lpstr>
      <vt:lpstr>The Hand</vt:lpstr>
      <vt:lpstr>SketchyVTI</vt:lpstr>
      <vt:lpstr>A Plan for the Future</vt:lpstr>
      <vt:lpstr>My life Choices</vt:lpstr>
      <vt:lpstr>My life Choices</vt:lpstr>
      <vt:lpstr>Emergency Savings</vt:lpstr>
      <vt:lpstr>Pick cards based on the following criteria:</vt:lpstr>
      <vt:lpstr>Keeping track of your expenses and income:</vt:lpstr>
      <vt:lpstr>Day 1 (1st Line)</vt:lpstr>
      <vt:lpstr>Day 1 (2nd Line)</vt:lpstr>
      <vt:lpstr>Day 1 (3rd Line)</vt:lpstr>
      <vt:lpstr>Day 2</vt:lpstr>
      <vt:lpstr>Day 5</vt:lpstr>
      <vt:lpstr>Day 5</vt:lpstr>
      <vt:lpstr>Day 6</vt:lpstr>
      <vt:lpstr>Day 6</vt:lpstr>
      <vt:lpstr>Day 7</vt:lpstr>
      <vt:lpstr>Day 8</vt:lpstr>
      <vt:lpstr>Day 9</vt:lpstr>
      <vt:lpstr>Day 10</vt:lpstr>
      <vt:lpstr>Day 11</vt:lpstr>
      <vt:lpstr>Day 14</vt:lpstr>
      <vt:lpstr>Day 15</vt:lpstr>
      <vt:lpstr>Day 17</vt:lpstr>
      <vt:lpstr>Day 18</vt:lpstr>
      <vt:lpstr>Day 18</vt:lpstr>
      <vt:lpstr>Day 20</vt:lpstr>
      <vt:lpstr>Day 22</vt:lpstr>
      <vt:lpstr>Day 23</vt:lpstr>
      <vt:lpstr>Day 25</vt:lpstr>
      <vt:lpstr>Day 25</vt:lpstr>
      <vt:lpstr>Day 28</vt:lpstr>
      <vt:lpstr>Day 28</vt:lpstr>
      <vt:lpstr>Day 31</vt:lpstr>
      <vt:lpstr>End of the Month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Life Choices</dc:title>
  <dc:creator>Kristin Mullady</dc:creator>
  <cp:lastModifiedBy>Kristin Mullady</cp:lastModifiedBy>
  <cp:revision>8</cp:revision>
  <dcterms:created xsi:type="dcterms:W3CDTF">2020-04-07T15:45:12Z</dcterms:created>
  <dcterms:modified xsi:type="dcterms:W3CDTF">2020-07-31T19:16:30Z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0x0101007714BA2AE7EFD34A9C0B6410CB86F0AF</vt:lpwstr>
  </property>
</Properties>
</file>